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</p:sldMasterIdLst>
  <p:notesMasterIdLst>
    <p:notesMasterId r:id="rId38"/>
  </p:notesMasterIdLst>
  <p:sldIdLst>
    <p:sldId id="275" r:id="rId2"/>
    <p:sldId id="257" r:id="rId3"/>
    <p:sldId id="278" r:id="rId4"/>
    <p:sldId id="259" r:id="rId5"/>
    <p:sldId id="260" r:id="rId6"/>
    <p:sldId id="276" r:id="rId7"/>
    <p:sldId id="262" r:id="rId8"/>
    <p:sldId id="263" r:id="rId9"/>
    <p:sldId id="264" r:id="rId10"/>
    <p:sldId id="271" r:id="rId11"/>
    <p:sldId id="272" r:id="rId12"/>
    <p:sldId id="274" r:id="rId13"/>
    <p:sldId id="265" r:id="rId14"/>
    <p:sldId id="294" r:id="rId15"/>
    <p:sldId id="279" r:id="rId16"/>
    <p:sldId id="282" r:id="rId17"/>
    <p:sldId id="288" r:id="rId18"/>
    <p:sldId id="283" r:id="rId19"/>
    <p:sldId id="285" r:id="rId20"/>
    <p:sldId id="284" r:id="rId21"/>
    <p:sldId id="287" r:id="rId22"/>
    <p:sldId id="300" r:id="rId23"/>
    <p:sldId id="291" r:id="rId24"/>
    <p:sldId id="292" r:id="rId25"/>
    <p:sldId id="299" r:id="rId26"/>
    <p:sldId id="281" r:id="rId27"/>
    <p:sldId id="293" r:id="rId28"/>
    <p:sldId id="277" r:id="rId29"/>
    <p:sldId id="268" r:id="rId30"/>
    <p:sldId id="298" r:id="rId31"/>
    <p:sldId id="295" r:id="rId32"/>
    <p:sldId id="301" r:id="rId33"/>
    <p:sldId id="296" r:id="rId34"/>
    <p:sldId id="297" r:id="rId35"/>
    <p:sldId id="302" r:id="rId36"/>
    <p:sldId id="270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7"/>
    <p:restoredTop sz="94436"/>
  </p:normalViewPr>
  <p:slideViewPr>
    <p:cSldViewPr snapToGrid="0" snapToObjects="1">
      <p:cViewPr varScale="1">
        <p:scale>
          <a:sx n="77" d="100"/>
          <a:sy n="77" d="100"/>
        </p:scale>
        <p:origin x="9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package" Target="../embeddings/Microsoft_Excel_Worksheet1.xlsx"/><Relationship Id="rId1" Type="http://schemas.openxmlformats.org/officeDocument/2006/relationships/image" Target="../media/image37.png"/><Relationship Id="rId2" Type="http://schemas.openxmlformats.org/officeDocument/2006/relationships/image" Target="../media/image38.png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671482256843337"/>
          <c:y val="0.0430838925341667"/>
          <c:w val="0.930022"/>
          <c:h val="0.8117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Vital Signs tracking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Scheduling Appointment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3.0</c:v>
                </c:pt>
                <c:pt idx="1">
                  <c:v>4.0</c:v>
                </c:pt>
                <c:pt idx="2">
                  <c:v>5.0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Medicine Look up</c:v>
                </c:pt>
              </c:strCache>
            </c:strRef>
          </c:tx>
          <c:spPr>
            <a:blipFill rotWithShape="1">
              <a:blip xmlns:r="http://schemas.openxmlformats.org/officeDocument/2006/relationships"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3.0</c:v>
                </c:pt>
                <c:pt idx="1">
                  <c:v>2.0</c:v>
                </c:pt>
                <c:pt idx="2">
                  <c:v>4.0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Doctors Look up</c:v>
                </c:pt>
              </c:strCache>
            </c:strRef>
          </c:tx>
          <c:spPr>
            <a:blipFill rotWithShape="1">
              <a:blip xmlns:r="http://schemas.openxmlformats.org/officeDocument/2006/relationships"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3.0</c:v>
                </c:pt>
                <c:pt idx="1">
                  <c:v>4.0</c:v>
                </c:pt>
                <c:pt idx="2">
                  <c:v>5.0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Follow up meeting</c:v>
                </c:pt>
              </c:strCache>
            </c:strRef>
          </c:tx>
          <c:spPr>
            <a:blipFill rotWithShape="1">
              <a:blip xmlns:r="http://schemas.openxmlformats.org/officeDocument/2006/relationships"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556353504"/>
        <c:axId val="-560612368"/>
      </c:barChart>
      <c:catAx>
        <c:axId val="-5563535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>
              <a:defRPr sz="1400" b="0" i="0" u="none" strike="noStrike">
                <a:solidFill>
                  <a:schemeClr val="tx1"/>
                </a:solidFill>
                <a:latin typeface="Helvetica Light"/>
              </a:defRPr>
            </a:pPr>
            <a:endParaRPr lang="en-US"/>
          </a:p>
        </c:txPr>
        <c:crossAx val="-560612368"/>
        <c:crosses val="autoZero"/>
        <c:auto val="1"/>
        <c:lblAlgn val="ctr"/>
        <c:lblOffset val="100"/>
        <c:noMultiLvlLbl val="1"/>
      </c:catAx>
      <c:valAx>
        <c:axId val="-56061236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chemeClr val="tx1"/>
                </a:solidFill>
                <a:latin typeface="Helvetica Light"/>
              </a:defRPr>
            </a:pPr>
            <a:endParaRPr lang="en-US"/>
          </a:p>
        </c:txPr>
        <c:crossAx val="-556353504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6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view3D>
      <c:rotX val="80"/>
      <c:hPercent val="55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42741"/>
          <c:y val="0.005"/>
          <c:w val="0.597233"/>
          <c:h val="0.85516"/>
        </c:manualLayout>
      </c:layout>
      <c:pie3D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Reccomend ation to   friends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sp3d prstMaterial="matte"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sp3d prstMaterial="matte"/>
            </c:spPr>
          </c:dPt>
          <c:dPt>
            <c:idx val="2"/>
            <c:bubble3D val="0"/>
            <c:spPr>
              <a:solidFill>
                <a:srgbClr val="E7A13D"/>
              </a:solidFill>
              <a:ln w="12700" cap="flat">
                <a:noFill/>
                <a:miter lim="400000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sp3d prstMaterial="matte"/>
            </c:spPr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2800" b="0" i="0" u="none" strike="noStrike">
                      <a:solidFill>
                        <a:srgbClr val="FFFFFF"/>
                      </a:solidFill>
                      <a:latin typeface="Helvetica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2800" b="0" i="0" u="none" strike="noStrike">
                      <a:solidFill>
                        <a:srgbClr val="FFFFFF"/>
                      </a:solidFill>
                      <a:latin typeface="Helvetica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2800" b="0" i="0" u="none" strike="noStrike">
                      <a:solidFill>
                        <a:srgbClr val="FFFFFF"/>
                      </a:solidFill>
                      <a:latin typeface="Helvetica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0" i="0" u="none" strike="noStrike">
                    <a:solidFill>
                      <a:srgbClr val="FFFFFF"/>
                    </a:solidFill>
                    <a:latin typeface="Helvetica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No</c:v>
                </c:pt>
                <c:pt idx="1">
                  <c:v>Maybe</c:v>
                </c:pt>
                <c:pt idx="2">
                  <c:v>Yes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10.0</c:v>
                </c:pt>
                <c:pt idx="1">
                  <c:v>16.0</c:v>
                </c:pt>
                <c:pt idx="2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"/>
          <c:y val="0.938341"/>
          <c:w val="1.0"/>
          <c:h val="0.0616586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500" b="0" i="0" u="none" strike="noStrike">
              <a:solidFill>
                <a:schemeClr val="tx1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4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Keeping Strategic plane and brand identity in mind we have kept our IA limited to few option so that the user doesn't get lost on the app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9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A/B testing presents changes to a site's design to random samples of site visitors 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To see the effect of different site-design choices on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2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432" y="1079398"/>
            <a:ext cx="10728960" cy="507187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1378" spc="-7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387" y="6336883"/>
            <a:ext cx="10728960" cy="1625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413" cap="all" spc="284" baseline="0">
                <a:solidFill>
                  <a:schemeClr val="tx2"/>
                </a:solidFill>
                <a:latin typeface="+mj-lt"/>
              </a:defRPr>
            </a:lvl1pPr>
            <a:lvl2pPr marL="650230" indent="0" algn="ctr">
              <a:buNone/>
              <a:defRPr sz="3413"/>
            </a:lvl2pPr>
            <a:lvl3pPr marL="1300460" indent="0" algn="ctr">
              <a:buNone/>
              <a:defRPr sz="3413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69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86385"/>
            <a:ext cx="2804160" cy="81918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1" y="586385"/>
            <a:ext cx="8249920" cy="8191855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16515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28531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24312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254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1079398"/>
            <a:ext cx="10728960" cy="507187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137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6333338"/>
            <a:ext cx="10728960" cy="1625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413" cap="all" spc="284" baseline="0">
                <a:solidFill>
                  <a:schemeClr val="tx2"/>
                </a:solidFill>
                <a:latin typeface="+mj-lt"/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69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32" y="2625046"/>
            <a:ext cx="5266944" cy="57221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2448" y="2625045"/>
            <a:ext cx="5266944" cy="5722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2625496"/>
            <a:ext cx="5266944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0432" y="3672654"/>
            <a:ext cx="5266944" cy="4674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2448" y="2625496"/>
            <a:ext cx="5266944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2448" y="3672653"/>
            <a:ext cx="5266944" cy="4674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320843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309409" y="0"/>
            <a:ext cx="68275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845311"/>
            <a:ext cx="3413760" cy="3251200"/>
          </a:xfrm>
        </p:spPr>
        <p:txBody>
          <a:bodyPr anchor="b">
            <a:normAutofit/>
          </a:bodyPr>
          <a:lstStyle>
            <a:lvl1pPr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0" y="1040384"/>
            <a:ext cx="6925056" cy="747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80" y="4161536"/>
            <a:ext cx="3413760" cy="480586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6547" y="9187252"/>
            <a:ext cx="2793078" cy="519289"/>
          </a:xfrm>
        </p:spPr>
        <p:txBody>
          <a:bodyPr/>
          <a:lstStyle>
            <a:lvl1pPr algn="l">
              <a:defRPr/>
            </a:lvl1pPr>
          </a:lstStyle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20640" y="9187252"/>
            <a:ext cx="4958080" cy="519289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044267"/>
            <a:ext cx="13001414" cy="2709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6990330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7217664"/>
            <a:ext cx="10793984" cy="1170432"/>
          </a:xfrm>
        </p:spPr>
        <p:txBody>
          <a:bodyPr tIns="0" bIns="0" anchor="b">
            <a:noAutofit/>
          </a:bodyPr>
          <a:lstStyle>
            <a:lvl1pPr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3004784" cy="6990330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432" y="8401101"/>
            <a:ext cx="10793984" cy="84531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853"/>
              </a:spcAft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103360"/>
            <a:ext cx="13004801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008805"/>
            <a:ext cx="13004801" cy="94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1" y="2625044"/>
            <a:ext cx="10728961" cy="57221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0434" y="9187252"/>
            <a:ext cx="263708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rgbClr val="FFFFFF"/>
                </a:solidFill>
              </a:defRPr>
            </a:lvl1pPr>
          </a:lstStyle>
          <a:p>
            <a:fld id="{23436F69-F45A-2444-BBBD-686A3656D36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1932" y="9187252"/>
            <a:ext cx="514432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0490" y="9187252"/>
            <a:ext cx="139949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1273101" y="2471602"/>
            <a:ext cx="106314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5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</p:sldLayoutIdLst>
  <p:txStyles>
    <p:titleStyle>
      <a:lvl1pPr algn="l" defTabSz="1300460" rtl="0" eaLnBrk="1" latinLnBrk="0" hangingPunct="1">
        <a:lnSpc>
          <a:spcPct val="85000"/>
        </a:lnSpc>
        <a:spcBef>
          <a:spcPct val="0"/>
        </a:spcBef>
        <a:buNone/>
        <a:defRPr sz="6827" kern="1200" spc="-7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0046" indent="-130046" algn="l" defTabSz="1300460" rtl="0" eaLnBrk="1" latinLnBrk="0" hangingPunct="1">
        <a:lnSpc>
          <a:spcPct val="9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6193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2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285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377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469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42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886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30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74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d by…"/>
          <p:cNvSpPr txBox="1">
            <a:spLocks/>
          </p:cNvSpPr>
          <p:nvPr/>
        </p:nvSpPr>
        <p:spPr>
          <a:xfrm>
            <a:off x="1945007" y="7438374"/>
            <a:ext cx="10464801" cy="153015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130046" indent="-130046" algn="l" defTabSz="1300460" rtl="0" eaLnBrk="1" latinLnBrk="0" hangingPunct="1">
              <a:lnSpc>
                <a:spcPct val="90000"/>
              </a:lnSpc>
              <a:spcBef>
                <a:spcPts val="1707"/>
              </a:spcBef>
              <a:spcAft>
                <a:spcPts val="284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4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6193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25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285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377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26469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6442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886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30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1774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14781">
              <a:lnSpc>
                <a:spcPct val="120000"/>
              </a:lnSpc>
              <a:spcBef>
                <a:spcPts val="0"/>
              </a:spcBef>
              <a:defRPr sz="255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556" b="1" dirty="0" smtClean="0">
                <a:latin typeface="Helvetica"/>
                <a:ea typeface="Helvetica"/>
                <a:cs typeface="Helvetica"/>
                <a:sym typeface="Helvetica"/>
              </a:rPr>
              <a:t>Presented by</a:t>
            </a:r>
          </a:p>
          <a:p>
            <a:pPr algn="r" defTabSz="414781">
              <a:lnSpc>
                <a:spcPct val="120000"/>
              </a:lnSpc>
              <a:spcBef>
                <a:spcPts val="0"/>
              </a:spcBef>
              <a:defRPr sz="2272"/>
            </a:pPr>
            <a:r>
              <a:rPr lang="en-US" sz="2272" dirty="0" smtClean="0"/>
              <a:t>Anamika Jha</a:t>
            </a:r>
          </a:p>
          <a:p>
            <a:pPr algn="r" defTabSz="414781">
              <a:lnSpc>
                <a:spcPct val="120000"/>
              </a:lnSpc>
              <a:spcBef>
                <a:spcPts val="0"/>
              </a:spcBef>
              <a:defRPr sz="2272"/>
            </a:pPr>
            <a:r>
              <a:rPr lang="en-US" sz="2272" dirty="0" smtClean="0"/>
              <a:t>Ashish </a:t>
            </a:r>
            <a:r>
              <a:rPr lang="en-US" sz="2272" dirty="0"/>
              <a:t>D</a:t>
            </a:r>
            <a:r>
              <a:rPr lang="en-US" sz="2272" dirty="0" smtClean="0"/>
              <a:t>ass</a:t>
            </a:r>
          </a:p>
          <a:p>
            <a:pPr algn="r" defTabSz="414781">
              <a:lnSpc>
                <a:spcPct val="120000"/>
              </a:lnSpc>
              <a:spcBef>
                <a:spcPts val="0"/>
              </a:spcBef>
              <a:defRPr sz="2272"/>
            </a:pPr>
            <a:r>
              <a:rPr lang="en-US" sz="2272" dirty="0" smtClean="0"/>
              <a:t>Qing Mu</a:t>
            </a:r>
            <a:endParaRPr lang="en-US" sz="2272" dirty="0"/>
          </a:p>
        </p:txBody>
      </p:sp>
      <p:sp>
        <p:nvSpPr>
          <p:cNvPr id="4" name="Under guidance of…"/>
          <p:cNvSpPr/>
          <p:nvPr/>
        </p:nvSpPr>
        <p:spPr>
          <a:xfrm>
            <a:off x="713766" y="7588944"/>
            <a:ext cx="10464801" cy="153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Under guidance of </a:t>
            </a:r>
          </a:p>
          <a:p>
            <a:pPr algn="l">
              <a:defRPr sz="2400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dirty="0" smtClean="0">
                <a:solidFill>
                  <a:schemeClr val="tx1"/>
                </a:solidFill>
              </a:rPr>
              <a:t>Vishal </a:t>
            </a:r>
            <a:r>
              <a:rPr dirty="0">
                <a:solidFill>
                  <a:schemeClr val="tx1"/>
                </a:solidFill>
              </a:rPr>
              <a:t>Chawla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01"/>
            <a:ext cx="13004801" cy="7310305"/>
          </a:xfrm>
          <a:prstGeom prst="rect">
            <a:avLst/>
          </a:prstGeom>
        </p:spPr>
      </p:pic>
      <p:sp>
        <p:nvSpPr>
          <p:cNvPr id="13" name="HealthBuddy"/>
          <p:cNvSpPr txBox="1">
            <a:spLocks/>
          </p:cNvSpPr>
          <p:nvPr/>
        </p:nvSpPr>
        <p:spPr>
          <a:xfrm>
            <a:off x="3082322" y="353151"/>
            <a:ext cx="10464801" cy="3302001"/>
          </a:xfrm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b="1" dirty="0" smtClean="0">
                <a:solidFill>
                  <a:schemeClr val="accent1">
                    <a:lumMod val="75000"/>
                  </a:schemeClr>
                </a:solidFill>
              </a:rPr>
              <a:t>HealthBuddy</a:t>
            </a:r>
            <a:endParaRPr lang="en-US" sz="10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35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ucture Plane"/>
          <p:cNvSpPr>
            <a:spLocks noGrp="1"/>
          </p:cNvSpPr>
          <p:nvPr>
            <p:ph type="title"/>
          </p:nvPr>
        </p:nvSpPr>
        <p:spPr>
          <a:xfrm>
            <a:off x="950976" y="-82296"/>
            <a:ext cx="11099801" cy="21209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Skeleton </a:t>
            </a:r>
            <a:r>
              <a:rPr b="1" dirty="0" smtClean="0">
                <a:solidFill>
                  <a:schemeClr val="accent1">
                    <a:lumMod val="75000"/>
                  </a:schemeClr>
                </a:solidFill>
              </a:rPr>
              <a:t>Plane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2" name="Interaction Design…"/>
          <p:cNvSpPr>
            <a:spLocks noGrp="1"/>
          </p:cNvSpPr>
          <p:nvPr>
            <p:ph type="body" idx="1"/>
          </p:nvPr>
        </p:nvSpPr>
        <p:spPr>
          <a:xfrm>
            <a:off x="589827" y="2761128"/>
            <a:ext cx="11940988" cy="63290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96570">
              <a:spcBef>
                <a:spcPts val="0"/>
              </a:spcBef>
              <a:buNone/>
              <a:defRPr sz="3230"/>
            </a:pPr>
            <a:r>
              <a:rPr lang="en-US" sz="2900" b="1" u="sng" dirty="0">
                <a:latin typeface="Calibri" charset="0"/>
                <a:ea typeface="Calibri" charset="0"/>
                <a:cs typeface="Calibri" charset="0"/>
              </a:rPr>
              <a:t>Interface Design</a:t>
            </a:r>
            <a:endParaRPr lang="en-US" sz="2900" dirty="0">
              <a:latin typeface="Calibri" charset="0"/>
              <a:ea typeface="Calibri" charset="0"/>
              <a:cs typeface="Calibri" charset="0"/>
            </a:endParaRPr>
          </a:p>
          <a:p>
            <a:pPr defTabSz="496570">
              <a:spcBef>
                <a:spcPts val="0"/>
              </a:spcBef>
              <a:buFont typeface="Arial" charset="0"/>
              <a:buChar char="•"/>
              <a:defRPr sz="3230"/>
            </a:pPr>
            <a:r>
              <a:rPr lang="en-US" sz="29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en-US" sz="2900" dirty="0" smtClean="0">
                <a:latin typeface="Calibri" charset="0"/>
                <a:ea typeface="Calibri" charset="0"/>
                <a:cs typeface="Calibri" charset="0"/>
              </a:rPr>
              <a:t>interface of the app has been designed to let users notice important features of the app</a:t>
            </a:r>
          </a:p>
          <a:p>
            <a:pPr defTabSz="496570">
              <a:spcBef>
                <a:spcPts val="0"/>
              </a:spcBef>
              <a:buFont typeface="Arial" charset="0"/>
              <a:buChar char="•"/>
              <a:defRPr sz="3230"/>
            </a:pPr>
            <a:endParaRPr lang="en-US" sz="29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 defTabSz="496570">
              <a:spcBef>
                <a:spcPts val="100"/>
              </a:spcBef>
              <a:buSzTx/>
              <a:buNone/>
              <a:defRPr sz="3230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900" dirty="0" smtClean="0">
                <a:latin typeface="Calibri" charset="0"/>
                <a:ea typeface="Calibri" charset="0"/>
                <a:cs typeface="Calibri" charset="0"/>
              </a:rPr>
              <a:t>Navigation </a:t>
            </a:r>
            <a:r>
              <a:rPr sz="2900" dirty="0" smtClean="0">
                <a:latin typeface="Calibri" charset="0"/>
                <a:ea typeface="Calibri" charset="0"/>
                <a:cs typeface="Calibri" charset="0"/>
              </a:rPr>
              <a:t>Design</a:t>
            </a:r>
            <a:endParaRPr sz="2900" dirty="0">
              <a:latin typeface="Calibri" charset="0"/>
              <a:ea typeface="Calibri" charset="0"/>
              <a:cs typeface="Calibri" charset="0"/>
            </a:endParaRPr>
          </a:p>
          <a:p>
            <a:pPr defTabSz="49657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  <a:defRPr sz="3230"/>
            </a:pPr>
            <a:r>
              <a:rPr lang="en-US" sz="2900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en-US" sz="2900" dirty="0">
                <a:latin typeface="Calibri" charset="0"/>
                <a:ea typeface="Calibri" charset="0"/>
                <a:cs typeface="Calibri" charset="0"/>
              </a:rPr>
              <a:t>global navigation option in the app makes it </a:t>
            </a:r>
            <a:r>
              <a:rPr lang="en-US" sz="2900" dirty="0" smtClean="0">
                <a:latin typeface="Calibri" charset="0"/>
                <a:ea typeface="Calibri" charset="0"/>
                <a:cs typeface="Calibri" charset="0"/>
              </a:rPr>
              <a:t>easier for the users from all age group to navigate to the features they want access to.</a:t>
            </a:r>
          </a:p>
          <a:p>
            <a:pPr defTabSz="49657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  <a:defRPr sz="3230"/>
            </a:pPr>
            <a:endParaRPr lang="en-US" sz="2900" dirty="0" smtClean="0">
              <a:latin typeface="Calibri" charset="0"/>
              <a:ea typeface="Calibri" charset="0"/>
              <a:cs typeface="Calibri" charset="0"/>
            </a:endParaRPr>
          </a:p>
          <a:p>
            <a:pPr defTabSz="496570">
              <a:spcBef>
                <a:spcPts val="100"/>
              </a:spcBef>
              <a:spcAft>
                <a:spcPts val="100"/>
              </a:spcAft>
              <a:buFont typeface="Arial" charset="0"/>
              <a:buChar char="•"/>
              <a:defRPr sz="3230"/>
            </a:pPr>
            <a:r>
              <a:rPr lang="en-US" sz="2900" dirty="0" smtClean="0">
                <a:latin typeface="Calibri" charset="0"/>
                <a:ea typeface="Calibri" charset="0"/>
                <a:cs typeface="Calibri" charset="0"/>
              </a:rPr>
              <a:t> The local navigation gives users the power to access nearby features like anatomical lookup and multiple options in user account as info, vitals etc.</a:t>
            </a:r>
          </a:p>
          <a:p>
            <a:pPr defTabSz="496570">
              <a:spcBef>
                <a:spcPts val="0"/>
              </a:spcBef>
              <a:buFont typeface="Arial" charset="0"/>
              <a:buChar char="•"/>
              <a:defRPr sz="3230"/>
            </a:pPr>
            <a:endParaRPr lang="en-US" sz="29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 defTabSz="496570">
              <a:spcBef>
                <a:spcPts val="100"/>
              </a:spcBef>
              <a:buNone/>
              <a:defRPr sz="3230"/>
            </a:pPr>
            <a:r>
              <a:rPr lang="en-US" sz="2900" b="1" u="sng" dirty="0" smtClean="0">
                <a:latin typeface="Calibri" charset="0"/>
                <a:ea typeface="Calibri" charset="0"/>
                <a:cs typeface="Calibri" charset="0"/>
              </a:rPr>
              <a:t>Information Design</a:t>
            </a:r>
            <a:endParaRPr lang="en-US" sz="2900" dirty="0">
              <a:latin typeface="Calibri" charset="0"/>
              <a:ea typeface="Calibri" charset="0"/>
              <a:cs typeface="Calibri" charset="0"/>
            </a:endParaRPr>
          </a:p>
          <a:p>
            <a:pPr defTabSz="496570">
              <a:spcBef>
                <a:spcPts val="100"/>
              </a:spcBef>
              <a:buFont typeface="Arial" charset="0"/>
              <a:buChar char="•"/>
              <a:defRPr sz="3230"/>
            </a:pPr>
            <a:r>
              <a:rPr lang="en-US" sz="29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900" dirty="0" smtClean="0">
                <a:latin typeface="Calibri" charset="0"/>
                <a:ea typeface="Calibri" charset="0"/>
                <a:cs typeface="Calibri" charset="0"/>
              </a:rPr>
              <a:t>The color coding, icons and labels used are conventional  and intuitive for efficient </a:t>
            </a:r>
            <a:r>
              <a:rPr lang="en-US" sz="2900" b="1" dirty="0" smtClean="0">
                <a:latin typeface="Calibri" charset="0"/>
                <a:ea typeface="Calibri" charset="0"/>
                <a:cs typeface="Calibri" charset="0"/>
              </a:rPr>
              <a:t>wayfinding</a:t>
            </a:r>
            <a:endParaRPr lang="en-US" sz="3200" b="1" u="sng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 defTabSz="496570">
              <a:spcBef>
                <a:spcPts val="3500"/>
              </a:spcBef>
              <a:buSzTx/>
              <a:buNone/>
              <a:defRPr sz="3230" b="1" u="sng">
                <a:latin typeface="Helvetica"/>
                <a:ea typeface="Helvetica"/>
                <a:cs typeface="Helvetica"/>
                <a:sym typeface="Helvetica"/>
              </a:defRPr>
            </a:pPr>
            <a:endParaRPr sz="3200" b="1" u="sng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64592"/>
            <a:ext cx="2316069" cy="299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01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ucture Plane"/>
          <p:cNvSpPr>
            <a:spLocks noGrp="1"/>
          </p:cNvSpPr>
          <p:nvPr>
            <p:ph type="title"/>
          </p:nvPr>
        </p:nvSpPr>
        <p:spPr>
          <a:xfrm>
            <a:off x="950976" y="-82296"/>
            <a:ext cx="11099801" cy="21209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Surface </a:t>
            </a:r>
            <a:r>
              <a:rPr b="1" dirty="0" smtClean="0">
                <a:solidFill>
                  <a:schemeClr val="accent1">
                    <a:lumMod val="75000"/>
                  </a:schemeClr>
                </a:solidFill>
              </a:rPr>
              <a:t>Plane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2" name="Interaction Design…"/>
          <p:cNvSpPr>
            <a:spLocks noGrp="1"/>
          </p:cNvSpPr>
          <p:nvPr>
            <p:ph type="body" idx="1"/>
          </p:nvPr>
        </p:nvSpPr>
        <p:spPr>
          <a:xfrm>
            <a:off x="3976940" y="3121068"/>
            <a:ext cx="9027860" cy="551932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496570">
              <a:spcBef>
                <a:spcPts val="3500"/>
              </a:spcBef>
              <a:buNone/>
              <a:defRPr sz="3230"/>
            </a:pPr>
            <a:r>
              <a:rPr lang="en-US" sz="3200" b="1" u="sng" dirty="0" smtClean="0"/>
              <a:t>Consistency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00" dirty="0" smtClean="0"/>
              <a:t> Card approach to any sort of selection in app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00" dirty="0" smtClean="0"/>
              <a:t> The application follows same recurring design patterns throughout</a:t>
            </a:r>
          </a:p>
          <a:p>
            <a:pPr marL="0" indent="0" defTabSz="496570">
              <a:spcBef>
                <a:spcPts val="3500"/>
              </a:spcBef>
              <a:buNone/>
              <a:defRPr sz="3230"/>
            </a:pPr>
            <a:r>
              <a:rPr lang="en-US" sz="3200" b="1" u="sng" dirty="0" smtClean="0"/>
              <a:t>Contrast </a:t>
            </a:r>
          </a:p>
          <a:p>
            <a:pPr defTabSz="496570">
              <a:lnSpc>
                <a:spcPct val="100000"/>
              </a:lnSpc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00" b="1" dirty="0" smtClean="0"/>
              <a:t> </a:t>
            </a:r>
            <a:r>
              <a:rPr lang="en-US" sz="3200" dirty="0" smtClean="0"/>
              <a:t>The </a:t>
            </a:r>
            <a:r>
              <a:rPr lang="en-US" sz="3200" dirty="0"/>
              <a:t>colors and contrast used are standard and </a:t>
            </a:r>
            <a:r>
              <a:rPr lang="en-US" sz="3200" dirty="0" smtClean="0"/>
              <a:t>doesn't </a:t>
            </a:r>
            <a:r>
              <a:rPr lang="en-US" sz="3200" dirty="0"/>
              <a:t>look sore </a:t>
            </a:r>
            <a:r>
              <a:rPr lang="en-US" sz="3200" dirty="0" smtClean="0"/>
              <a:t>to the </a:t>
            </a:r>
            <a:r>
              <a:rPr lang="en-US" sz="3200" dirty="0"/>
              <a:t>eyes when a user opens an </a:t>
            </a:r>
            <a:r>
              <a:rPr lang="en-US" sz="3200" dirty="0" smtClean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8" y="164592"/>
            <a:ext cx="2302656" cy="3070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6" y="2886635"/>
            <a:ext cx="2536265" cy="2618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6" y="5880729"/>
            <a:ext cx="2536265" cy="28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4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9985" y="2865212"/>
            <a:ext cx="7952070" cy="38985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 algn="l" defTabSz="1300460" hangingPunct="1">
              <a:lnSpc>
                <a:spcPct val="85000"/>
              </a:lnSpc>
              <a:spcBef>
                <a:spcPct val="0"/>
              </a:spcBef>
              <a:buFont typeface="Arial" charset="0"/>
              <a:buChar char="•"/>
              <a:defRPr sz="3230"/>
            </a:pPr>
            <a:r>
              <a:rPr lang="en-US" sz="323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Users focused </a:t>
            </a:r>
            <a:r>
              <a:rPr lang="en-US" sz="32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their attention on images </a:t>
            </a:r>
            <a:r>
              <a:rPr lang="en-US" sz="323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during symptoms look up rather than texts. </a:t>
            </a:r>
          </a:p>
          <a:p>
            <a:pPr marL="571500" indent="-571500" algn="l" defTabSz="1300460" hangingPunct="1">
              <a:lnSpc>
                <a:spcPct val="85000"/>
              </a:lnSpc>
              <a:spcBef>
                <a:spcPct val="0"/>
              </a:spcBef>
              <a:buFont typeface="Arial" charset="0"/>
              <a:buChar char="•"/>
              <a:defRPr sz="3230"/>
            </a:pPr>
            <a:endParaRPr lang="en-US" sz="323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 algn="l" defTabSz="1300460" hangingPunct="1">
              <a:lnSpc>
                <a:spcPct val="85000"/>
              </a:lnSpc>
              <a:spcBef>
                <a:spcPct val="0"/>
              </a:spcBef>
              <a:buFont typeface="Arial" charset="0"/>
              <a:buChar char="•"/>
              <a:defRPr sz="3230"/>
            </a:pPr>
            <a:r>
              <a:rPr lang="en-US" sz="323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time spent on the </a:t>
            </a:r>
            <a:r>
              <a:rPr lang="en-US" sz="323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symptom look up page was </a:t>
            </a:r>
            <a:r>
              <a:rPr lang="en-US" sz="32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22.8 seconds</a:t>
            </a:r>
            <a:r>
              <a:rPr lang="en-US" sz="323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571500" indent="-571500" algn="l" defTabSz="1300460" hangingPunct="1">
              <a:lnSpc>
                <a:spcPct val="85000"/>
              </a:lnSpc>
              <a:spcBef>
                <a:spcPct val="0"/>
              </a:spcBef>
              <a:buFont typeface="Arial" charset="0"/>
              <a:buChar char="•"/>
              <a:defRPr sz="3230"/>
            </a:pPr>
            <a:endParaRPr lang="en-US" sz="323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 algn="l" defTabSz="1300460" hangingPunct="1">
              <a:lnSpc>
                <a:spcPct val="85000"/>
              </a:lnSpc>
              <a:spcBef>
                <a:spcPct val="0"/>
              </a:spcBef>
              <a:buFont typeface="Arial" charset="0"/>
              <a:buChar char="•"/>
              <a:defRPr sz="3230"/>
            </a:pPr>
            <a:r>
              <a:rPr lang="en-US" sz="323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on 5 users preferred to navigate through the icons on the home screen</a:t>
            </a:r>
            <a:r>
              <a:rPr lang="en-US" sz="323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tructure Plane"/>
          <p:cNvSpPr txBox="1">
            <a:spLocks/>
          </p:cNvSpPr>
          <p:nvPr/>
        </p:nvSpPr>
        <p:spPr>
          <a:xfrm>
            <a:off x="950976" y="744311"/>
            <a:ext cx="7288682" cy="2120901"/>
          </a:xfrm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30"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Following the eye : Initial testing of the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46" y="1610717"/>
            <a:ext cx="3556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70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formation Architecture"/>
          <p:cNvSpPr>
            <a:spLocks noGrp="1"/>
          </p:cNvSpPr>
          <p:nvPr>
            <p:ph type="ctrTitle"/>
          </p:nvPr>
        </p:nvSpPr>
        <p:spPr>
          <a:xfrm>
            <a:off x="1813124" y="-2087142"/>
            <a:ext cx="10464801" cy="3302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800" b="1" u="sng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Information </a:t>
            </a:r>
            <a:r>
              <a:rPr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Architecture</a:t>
            </a:r>
            <a:r>
              <a:rPr lang="en-US"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for Users</a:t>
            </a:r>
            <a:endParaRPr sz="5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7" y="1214859"/>
            <a:ext cx="11569148" cy="76474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ucture Plane"/>
          <p:cNvSpPr>
            <a:spLocks noGrp="1"/>
          </p:cNvSpPr>
          <p:nvPr>
            <p:ph type="title"/>
          </p:nvPr>
        </p:nvSpPr>
        <p:spPr>
          <a:xfrm>
            <a:off x="950976" y="-82296"/>
            <a:ext cx="11099801" cy="21209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Introducing Doctors workflow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36395" y="3102122"/>
            <a:ext cx="10728961" cy="5722112"/>
          </a:xfrm>
        </p:spPr>
        <p:txBody>
          <a:bodyPr>
            <a:normAutofit/>
          </a:bodyPr>
          <a:lstStyle/>
          <a:p>
            <a:pPr>
              <a:spcAft>
                <a:spcPts val="2084"/>
              </a:spcAft>
              <a:buFont typeface="Arial" charset="0"/>
              <a:buChar char="•"/>
            </a:pPr>
            <a:r>
              <a:rPr lang="en-US" sz="3230" dirty="0" smtClean="0"/>
              <a:t> Manage </a:t>
            </a:r>
            <a:r>
              <a:rPr lang="en-US" sz="3230" dirty="0"/>
              <a:t>their workday </a:t>
            </a:r>
            <a:r>
              <a:rPr lang="en-US" sz="3230" dirty="0" smtClean="0"/>
              <a:t>schedule to make appointments through the app</a:t>
            </a:r>
          </a:p>
          <a:p>
            <a:pPr>
              <a:spcAft>
                <a:spcPts val="2084"/>
              </a:spcAft>
              <a:buFont typeface="Arial" charset="0"/>
              <a:buChar char="•"/>
            </a:pPr>
            <a:r>
              <a:rPr lang="en-US" sz="3230" dirty="0" smtClean="0"/>
              <a:t> Option to schedule follow up meeting for patients</a:t>
            </a:r>
          </a:p>
          <a:p>
            <a:pPr>
              <a:spcAft>
                <a:spcPts val="2084"/>
              </a:spcAft>
              <a:buFont typeface="Arial" charset="0"/>
              <a:buChar char="•"/>
            </a:pPr>
            <a:r>
              <a:rPr lang="en-US" sz="3230" dirty="0" smtClean="0"/>
              <a:t> Look up and enroll option for upcoming meetings, events or seminars</a:t>
            </a:r>
          </a:p>
          <a:p>
            <a:pPr>
              <a:spcAft>
                <a:spcPts val="2084"/>
              </a:spcAft>
              <a:buFont typeface="Arial" charset="0"/>
              <a:buChar char="•"/>
            </a:pPr>
            <a:r>
              <a:rPr lang="en-US" sz="3230" dirty="0" smtClean="0"/>
              <a:t> </a:t>
            </a:r>
            <a:r>
              <a:rPr lang="en-US" sz="3230" dirty="0"/>
              <a:t>Access to test reports of their </a:t>
            </a:r>
            <a:r>
              <a:rPr lang="en-US" sz="3230" dirty="0" smtClean="0"/>
              <a:t>patients and patient history</a:t>
            </a:r>
            <a:endParaRPr lang="en-US" sz="3230" dirty="0"/>
          </a:p>
          <a:p>
            <a:pPr>
              <a:buFont typeface="Arial" charset="0"/>
              <a:buChar char="•"/>
            </a:pPr>
            <a:endParaRPr lang="en-US" sz="3230" dirty="0"/>
          </a:p>
        </p:txBody>
      </p:sp>
    </p:spTree>
    <p:extLst>
      <p:ext uri="{BB962C8B-B14F-4D97-AF65-F5344CB8AC3E}">
        <p14:creationId xmlns:p14="http://schemas.microsoft.com/office/powerpoint/2010/main" val="1646054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formation Architecture"/>
          <p:cNvSpPr>
            <a:spLocks noGrp="1"/>
          </p:cNvSpPr>
          <p:nvPr>
            <p:ph type="ctrTitle"/>
          </p:nvPr>
        </p:nvSpPr>
        <p:spPr>
          <a:xfrm>
            <a:off x="1813124" y="-2087142"/>
            <a:ext cx="10464801" cy="3302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800" b="1" u="sng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Information </a:t>
            </a:r>
            <a:r>
              <a:rPr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Architecture</a:t>
            </a:r>
            <a:r>
              <a:rPr lang="en-US"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for Doctors</a:t>
            </a:r>
            <a:endParaRPr sz="5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6" y="1574799"/>
            <a:ext cx="12137426" cy="71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7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formation Architecture"/>
          <p:cNvSpPr txBox="1">
            <a:spLocks/>
          </p:cNvSpPr>
          <p:nvPr/>
        </p:nvSpPr>
        <p:spPr>
          <a:xfrm>
            <a:off x="3427850" y="271491"/>
            <a:ext cx="10464801" cy="33020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b="1" u="sng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Storyboard 1</a:t>
            </a:r>
            <a:r>
              <a:rPr lang="en-US" sz="500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 Scheduling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855"/>
            <a:ext cx="13004800" cy="75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1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1" y="463825"/>
            <a:ext cx="5539961" cy="84217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230" y="2836366"/>
            <a:ext cx="2499182" cy="4757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30" y="1044118"/>
            <a:ext cx="2324069" cy="4625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157" y="4432852"/>
            <a:ext cx="2151739" cy="4452731"/>
          </a:xfrm>
          <a:prstGeom prst="rect">
            <a:avLst/>
          </a:prstGeom>
        </p:spPr>
      </p:pic>
      <p:sp>
        <p:nvSpPr>
          <p:cNvPr id="8" name="Information Architecture"/>
          <p:cNvSpPr txBox="1">
            <a:spLocks/>
          </p:cNvSpPr>
          <p:nvPr/>
        </p:nvSpPr>
        <p:spPr>
          <a:xfrm>
            <a:off x="4779572" y="152621"/>
            <a:ext cx="10464801" cy="20542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b="1" u="sng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Workflow 1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798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491"/>
            <a:ext cx="13002768" cy="6157452"/>
          </a:xfrm>
          <a:prstGeom prst="rect">
            <a:avLst/>
          </a:prstGeom>
        </p:spPr>
      </p:pic>
      <p:sp>
        <p:nvSpPr>
          <p:cNvPr id="3" name="Information Architecture"/>
          <p:cNvSpPr txBox="1">
            <a:spLocks/>
          </p:cNvSpPr>
          <p:nvPr/>
        </p:nvSpPr>
        <p:spPr>
          <a:xfrm>
            <a:off x="3427850" y="271491"/>
            <a:ext cx="10464801" cy="33020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b="1" u="sng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Storyboard 2: Look up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398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8" y="672548"/>
            <a:ext cx="9203254" cy="7772400"/>
          </a:xfrm>
          <a:prstGeom prst="rect">
            <a:avLst/>
          </a:prstGeom>
        </p:spPr>
      </p:pic>
      <p:sp>
        <p:nvSpPr>
          <p:cNvPr id="4" name="Information Architecture"/>
          <p:cNvSpPr txBox="1">
            <a:spLocks/>
          </p:cNvSpPr>
          <p:nvPr/>
        </p:nvSpPr>
        <p:spPr>
          <a:xfrm>
            <a:off x="4779572" y="152621"/>
            <a:ext cx="10464801" cy="20542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b="1" u="sng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Workflow 2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02" y="5161245"/>
            <a:ext cx="1599122" cy="3257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689" y="5161245"/>
            <a:ext cx="1584862" cy="3283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493" y="1481114"/>
            <a:ext cx="1584862" cy="32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3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2" name="Rectangle 1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Rectangle 1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6" name="Straight Connector 13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8" name="Rectangle 1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998736" cy="9753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" y="0"/>
            <a:ext cx="4320843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Rectangle 1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9408" y="0"/>
            <a:ext cx="91034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41" y="500326"/>
            <a:ext cx="7380318" cy="8649734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124" name="Index"/>
          <p:cNvSpPr>
            <a:spLocks noGrp="1"/>
          </p:cNvSpPr>
          <p:nvPr>
            <p:ph type="title"/>
          </p:nvPr>
        </p:nvSpPr>
        <p:spPr>
          <a:xfrm>
            <a:off x="509462" y="781322"/>
            <a:ext cx="3290500" cy="1067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 b="1" spc="-50" dirty="0">
                <a:solidFill>
                  <a:srgbClr val="FFFFFF"/>
                </a:solidFill>
              </a:rPr>
              <a:t>Index</a:t>
            </a:r>
          </a:p>
        </p:txBody>
      </p:sp>
      <p:sp>
        <p:nvSpPr>
          <p:cNvPr id="125" name="Introduction…"/>
          <p:cNvSpPr>
            <a:spLocks noGrp="1"/>
          </p:cNvSpPr>
          <p:nvPr>
            <p:ph type="body" idx="1"/>
          </p:nvPr>
        </p:nvSpPr>
        <p:spPr>
          <a:xfrm>
            <a:off x="491342" y="2073121"/>
            <a:ext cx="3890979" cy="729532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</a:t>
            </a:r>
            <a:r>
              <a:rPr lang="en-US" sz="2100" dirty="0" smtClean="0">
                <a:solidFill>
                  <a:srgbClr val="FFFFFF"/>
                </a:solidFill>
              </a:rPr>
              <a:t>Background</a:t>
            </a:r>
            <a:endParaRPr lang="en-US" sz="2100" dirty="0">
              <a:solidFill>
                <a:srgbClr val="FFFFFF"/>
              </a:solidFill>
            </a:endParaRP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Our Solution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Strategic Plane 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Scope Plane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Structure Plane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Skeleton Plane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Surface </a:t>
            </a:r>
            <a:r>
              <a:rPr lang="en-US" sz="2100" dirty="0" smtClean="0">
                <a:solidFill>
                  <a:srgbClr val="FFFFFF"/>
                </a:solidFill>
              </a:rPr>
              <a:t>Plane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 smtClean="0">
                <a:solidFill>
                  <a:srgbClr val="FFFFFF"/>
                </a:solidFill>
              </a:rPr>
              <a:t> Information Architecture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</a:t>
            </a:r>
            <a:r>
              <a:rPr lang="en-US" sz="2100" dirty="0" smtClean="0">
                <a:solidFill>
                  <a:srgbClr val="FFFFFF"/>
                </a:solidFill>
              </a:rPr>
              <a:t>Doctor Workflow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 smtClean="0">
                <a:solidFill>
                  <a:srgbClr val="FFFFFF"/>
                </a:solidFill>
              </a:rPr>
              <a:t> Story Boarding and Workflows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 smtClean="0">
                <a:solidFill>
                  <a:srgbClr val="FFFFFF"/>
                </a:solidFill>
              </a:rPr>
              <a:t> UX Research Methods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 smtClean="0">
                <a:solidFill>
                  <a:srgbClr val="FFFFFF"/>
                </a:solidFill>
              </a:rPr>
              <a:t> Feedback from Users</a:t>
            </a:r>
            <a:endParaRPr lang="en-US" sz="2100" dirty="0">
              <a:solidFill>
                <a:srgbClr val="FFFFFF"/>
              </a:solidFill>
            </a:endParaRP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</a:t>
            </a:r>
            <a:r>
              <a:rPr lang="en-US" sz="2100" dirty="0" smtClean="0">
                <a:solidFill>
                  <a:srgbClr val="FFFFFF"/>
                </a:solidFill>
              </a:rPr>
              <a:t>App Demo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 smtClean="0">
                <a:solidFill>
                  <a:srgbClr val="FFFFFF"/>
                </a:solidFill>
              </a:rPr>
              <a:t> QA Testing - Selenium</a:t>
            </a:r>
            <a:endParaRPr lang="en-US" sz="2100" dirty="0" smtClean="0">
              <a:solidFill>
                <a:srgbClr val="FFFFFF"/>
              </a:solidFill>
            </a:endParaRP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 smtClean="0">
                <a:solidFill>
                  <a:srgbClr val="FFFFFF"/>
                </a:solidFill>
              </a:rPr>
              <a:t> Google Analytics</a:t>
            </a:r>
          </a:p>
          <a:p>
            <a:pPr defTabSz="914400">
              <a:buFont typeface="Calibri" panose="020F0502020204030204" pitchFamily="34" charset="0"/>
              <a:buChar char="•"/>
            </a:pPr>
            <a:r>
              <a:rPr lang="en-US" sz="2100" dirty="0" smtClean="0">
                <a:solidFill>
                  <a:srgbClr val="FFFFFF"/>
                </a:solidFill>
              </a:rPr>
              <a:t> Reflections</a:t>
            </a:r>
            <a:endParaRPr lang="en-US" sz="2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49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144"/>
            <a:ext cx="13002768" cy="6162093"/>
          </a:xfrm>
          <a:prstGeom prst="rect">
            <a:avLst/>
          </a:prstGeom>
        </p:spPr>
      </p:pic>
      <p:sp>
        <p:nvSpPr>
          <p:cNvPr id="3" name="Information Architecture"/>
          <p:cNvSpPr txBox="1">
            <a:spLocks/>
          </p:cNvSpPr>
          <p:nvPr/>
        </p:nvSpPr>
        <p:spPr>
          <a:xfrm>
            <a:off x="2096006" y="370882"/>
            <a:ext cx="10464801" cy="33020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b="1" u="sng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Storyboard 3: Medical </a:t>
            </a:r>
            <a:r>
              <a:rPr lang="en-US" sz="5000" dirty="0" err="1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iD</a:t>
            </a:r>
            <a:r>
              <a:rPr lang="en-US"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&amp; SOS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71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2" y="1610140"/>
            <a:ext cx="8503079" cy="5643856"/>
          </a:xfrm>
          <a:prstGeom prst="rect">
            <a:avLst/>
          </a:prstGeom>
        </p:spPr>
      </p:pic>
      <p:sp>
        <p:nvSpPr>
          <p:cNvPr id="4" name="Information Architecture"/>
          <p:cNvSpPr txBox="1">
            <a:spLocks/>
          </p:cNvSpPr>
          <p:nvPr/>
        </p:nvSpPr>
        <p:spPr>
          <a:xfrm>
            <a:off x="4779572" y="152621"/>
            <a:ext cx="10464801" cy="20542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b="1" u="sng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Workflow 3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36" y="152622"/>
            <a:ext cx="1524875" cy="3167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930" y="3664357"/>
            <a:ext cx="2927489" cy="51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578087" y="2007705"/>
            <a:ext cx="19879" cy="5844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617844" y="7871792"/>
            <a:ext cx="7851913" cy="19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97966" y="2007705"/>
            <a:ext cx="7871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469757" y="2007705"/>
            <a:ext cx="0" cy="5883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17844" y="8230224"/>
            <a:ext cx="23853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Qualitative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66313" y="8230224"/>
            <a:ext cx="27034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Quantitative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9323" y="7174805"/>
            <a:ext cx="23787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Attitudinal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9323" y="2047462"/>
            <a:ext cx="2312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Behavioral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54557" y="6579705"/>
            <a:ext cx="2504661" cy="1113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A/B Testing</a:t>
            </a:r>
            <a:endParaRPr lang="en-US" sz="2800" dirty="0"/>
          </a:p>
        </p:txBody>
      </p:sp>
      <p:sp>
        <p:nvSpPr>
          <p:cNvPr id="16" name="Oval 15"/>
          <p:cNvSpPr/>
          <p:nvPr/>
        </p:nvSpPr>
        <p:spPr>
          <a:xfrm>
            <a:off x="4154556" y="5466522"/>
            <a:ext cx="2504661" cy="1113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Card Sorting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8766313" y="2386016"/>
            <a:ext cx="2504661" cy="1113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Clickstream Analysis</a:t>
            </a:r>
            <a:endParaRPr lang="en-US" sz="2600" dirty="0"/>
          </a:p>
        </p:txBody>
      </p:sp>
      <p:sp>
        <p:nvSpPr>
          <p:cNvPr id="18" name="Oval 17"/>
          <p:cNvSpPr/>
          <p:nvPr/>
        </p:nvSpPr>
        <p:spPr>
          <a:xfrm>
            <a:off x="4154555" y="2346260"/>
            <a:ext cx="2504661" cy="1113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Usability Testing</a:t>
            </a:r>
            <a:endParaRPr lang="en-US" sz="2800" dirty="0"/>
          </a:p>
        </p:txBody>
      </p:sp>
      <p:sp>
        <p:nvSpPr>
          <p:cNvPr id="19" name="Oval 18"/>
          <p:cNvSpPr/>
          <p:nvPr/>
        </p:nvSpPr>
        <p:spPr>
          <a:xfrm>
            <a:off x="8925339" y="6579704"/>
            <a:ext cx="2504661" cy="1113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Email Survey</a:t>
            </a:r>
            <a:endParaRPr lang="en-US" sz="2800" dirty="0"/>
          </a:p>
        </p:txBody>
      </p:sp>
      <p:sp>
        <p:nvSpPr>
          <p:cNvPr id="21" name="Oval 20"/>
          <p:cNvSpPr/>
          <p:nvPr/>
        </p:nvSpPr>
        <p:spPr>
          <a:xfrm>
            <a:off x="8766313" y="3499199"/>
            <a:ext cx="2504661" cy="1113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 Feedback</a:t>
            </a:r>
            <a:endParaRPr lang="en-US" sz="2800" dirty="0"/>
          </a:p>
        </p:txBody>
      </p:sp>
      <p:sp>
        <p:nvSpPr>
          <p:cNvPr id="22" name="Oval 21"/>
          <p:cNvSpPr/>
          <p:nvPr/>
        </p:nvSpPr>
        <p:spPr>
          <a:xfrm>
            <a:off x="8925338" y="5466521"/>
            <a:ext cx="2504661" cy="1113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Eye Tracking</a:t>
            </a:r>
            <a:endParaRPr lang="en-US" sz="2800" dirty="0"/>
          </a:p>
        </p:txBody>
      </p:sp>
      <p:sp>
        <p:nvSpPr>
          <p:cNvPr id="23" name="Structure Plane"/>
          <p:cNvSpPr txBox="1">
            <a:spLocks/>
          </p:cNvSpPr>
          <p:nvPr/>
        </p:nvSpPr>
        <p:spPr>
          <a:xfrm>
            <a:off x="1109315" y="587452"/>
            <a:ext cx="11099801" cy="2120901"/>
          </a:xfrm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UX Research Methods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18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ucture Plane"/>
          <p:cNvSpPr>
            <a:spLocks noGrp="1"/>
          </p:cNvSpPr>
          <p:nvPr>
            <p:ph type="title"/>
          </p:nvPr>
        </p:nvSpPr>
        <p:spPr>
          <a:xfrm>
            <a:off x="950976" y="-82296"/>
            <a:ext cx="11099801" cy="21209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1. Usability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Testing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2" name="Interaction Design…"/>
          <p:cNvSpPr>
            <a:spLocks noGrp="1"/>
          </p:cNvSpPr>
          <p:nvPr>
            <p:ph type="body" idx="1"/>
          </p:nvPr>
        </p:nvSpPr>
        <p:spPr>
          <a:xfrm>
            <a:off x="1170431" y="2702999"/>
            <a:ext cx="10728961" cy="848846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 smtClean="0"/>
              <a:t> Book </a:t>
            </a:r>
            <a:r>
              <a:rPr lang="en-US" sz="3230" dirty="0"/>
              <a:t>an appointment for </a:t>
            </a:r>
            <a:r>
              <a:rPr lang="en-US" sz="3230" dirty="0" smtClean="0"/>
              <a:t>June 26th </a:t>
            </a:r>
            <a:r>
              <a:rPr lang="en-US" sz="3230" dirty="0"/>
              <a:t>2017 at 10 </a:t>
            </a:r>
            <a:r>
              <a:rPr lang="en-US" sz="3230" dirty="0" smtClean="0"/>
              <a:t>am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sz="3230" dirty="0"/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Look up probable causes for abdominal pain and book an appointment </a:t>
            </a:r>
            <a:r>
              <a:rPr lang="en-US" dirty="0" smtClean="0"/>
              <a:t>alongside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lang="en-US" dirty="0" smtClean="0"/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Check </a:t>
            </a:r>
            <a:r>
              <a:rPr lang="en-US" dirty="0" smtClean="0"/>
              <a:t>you last updated vital records </a:t>
            </a:r>
            <a:endParaRPr lang="en-US" dirty="0" smtClean="0"/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dirty="0"/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162021"/>
              </p:ext>
            </p:extLst>
          </p:nvPr>
        </p:nvGraphicFramePr>
        <p:xfrm>
          <a:off x="1438208" y="3490623"/>
          <a:ext cx="10125331" cy="97394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4591"/>
                <a:gridCol w="2024591"/>
                <a:gridCol w="2024591"/>
                <a:gridCol w="2025779"/>
                <a:gridCol w="2025779"/>
              </a:tblGrid>
              <a:tr h="4253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Y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Y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Y</a:t>
                      </a: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77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18s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Person expecting a search button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16s 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19s 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26s</a:t>
                      </a: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21539"/>
              </p:ext>
            </p:extLst>
          </p:nvPr>
        </p:nvGraphicFramePr>
        <p:xfrm>
          <a:off x="1438209" y="5683323"/>
          <a:ext cx="10125331" cy="9081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4591"/>
                <a:gridCol w="2024591"/>
                <a:gridCol w="2024591"/>
                <a:gridCol w="2025779"/>
                <a:gridCol w="2025779"/>
              </a:tblGrid>
              <a:tr h="3027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Y</a:t>
                      </a: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054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20s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28s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22s 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25s </a:t>
                      </a:r>
                      <a:r>
                        <a:rPr lang="en-US" sz="1800" kern="100" dirty="0">
                          <a:effectLst/>
                        </a:rPr>
                        <a:t>– Was not sure about feature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</a:rPr>
                        <a:t>20s</a:t>
                      </a: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022899"/>
              </p:ext>
            </p:extLst>
          </p:nvPr>
        </p:nvGraphicFramePr>
        <p:xfrm>
          <a:off x="1438207" y="7462253"/>
          <a:ext cx="10125331" cy="10317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4591"/>
                <a:gridCol w="2024591"/>
                <a:gridCol w="2024591"/>
                <a:gridCol w="2025779"/>
                <a:gridCol w="2025779"/>
              </a:tblGrid>
              <a:tr h="4830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Y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r>
                        <a:rPr lang="en-US" sz="1800" kern="100" dirty="0" smtClean="0">
                          <a:effectLst/>
                        </a:rPr>
                        <a:t>Y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830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3s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4s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8s – Had not explored the app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5s 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r>
                        <a:rPr lang="en-US" sz="1800" kern="100" dirty="0" smtClean="0">
                          <a:effectLst/>
                        </a:rPr>
                        <a:t>6s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642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teraction Design…"/>
          <p:cNvSpPr txBox="1">
            <a:spLocks/>
          </p:cNvSpPr>
          <p:nvPr/>
        </p:nvSpPr>
        <p:spPr>
          <a:xfrm>
            <a:off x="852378" y="1132616"/>
            <a:ext cx="10728961" cy="6918079"/>
          </a:xfrm>
          <a:prstGeom prst="rect">
            <a:avLst/>
          </a:prstGeom>
        </p:spPr>
        <p:txBody>
          <a:bodyPr>
            <a:normAutofit/>
          </a:bodyPr>
          <a:lstStyle>
            <a:lvl1pPr marL="130046" indent="-130046" algn="l" defTabSz="1300460" rtl="0" eaLnBrk="1" latinLnBrk="0" hangingPunct="1">
              <a:lnSpc>
                <a:spcPct val="90000"/>
              </a:lnSpc>
              <a:spcBef>
                <a:spcPts val="1707"/>
              </a:spcBef>
              <a:spcAft>
                <a:spcPts val="284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4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6193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25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285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377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26469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6442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886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30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1774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 smtClean="0"/>
              <a:t> </a:t>
            </a:r>
            <a:r>
              <a:rPr lang="en-US" dirty="0">
                <a:solidFill>
                  <a:schemeClr val="tx1"/>
                </a:solidFill>
              </a:rPr>
              <a:t>Check the schedule of your next follow up meeting with your </a:t>
            </a:r>
            <a:r>
              <a:rPr lang="en-US" dirty="0" smtClean="0">
                <a:solidFill>
                  <a:schemeClr val="tx1"/>
                </a:solidFill>
              </a:rPr>
              <a:t>doctor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lang="en-US" sz="3230" dirty="0" smtClean="0"/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lang="en-US" sz="3230" dirty="0" smtClean="0"/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>
                <a:solidFill>
                  <a:schemeClr val="tx1"/>
                </a:solidFill>
              </a:rPr>
              <a:t> Check </a:t>
            </a:r>
            <a:r>
              <a:rPr lang="en-US" dirty="0">
                <a:solidFill>
                  <a:schemeClr val="tx1"/>
                </a:solidFill>
              </a:rPr>
              <a:t>if you have any new medical report results in your account 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lang="en-US" dirty="0">
              <a:solidFill>
                <a:schemeClr val="tx1"/>
              </a:solidFill>
            </a:endParaRP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lang="en-US" sz="323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59393"/>
              </p:ext>
            </p:extLst>
          </p:nvPr>
        </p:nvGraphicFramePr>
        <p:xfrm>
          <a:off x="1185401" y="2441050"/>
          <a:ext cx="10145207" cy="7593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8565"/>
                <a:gridCol w="2028565"/>
                <a:gridCol w="2028565"/>
                <a:gridCol w="2029756"/>
                <a:gridCol w="2029756"/>
              </a:tblGrid>
              <a:tr h="379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Y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r>
                        <a:rPr lang="en-US" sz="1800" kern="100" dirty="0" smtClean="0">
                          <a:effectLst/>
                        </a:rPr>
                        <a:t>Y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79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5s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7s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6s 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9s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r>
                        <a:rPr lang="en-US" sz="1800" kern="100" dirty="0" smtClean="0">
                          <a:effectLst/>
                        </a:rPr>
                        <a:t>8s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35204"/>
              </p:ext>
            </p:extLst>
          </p:nvPr>
        </p:nvGraphicFramePr>
        <p:xfrm>
          <a:off x="1185400" y="5685182"/>
          <a:ext cx="10145207" cy="9144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8565"/>
                <a:gridCol w="2028565"/>
                <a:gridCol w="2028565"/>
                <a:gridCol w="2029756"/>
                <a:gridCol w="2029756"/>
              </a:tblGrid>
              <a:tr h="304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r>
                        <a:rPr lang="en-US" sz="1800" kern="100" dirty="0" smtClean="0">
                          <a:effectLst/>
                        </a:rPr>
                        <a:t>Y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096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3s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11s – Had not explored the app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4s 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4s</a:t>
                      </a:r>
                      <a:endParaRPr lang="en-US" sz="1800" kern="10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r>
                        <a:rPr lang="en-US" sz="1800" kern="100" dirty="0" smtClean="0">
                          <a:effectLst/>
                        </a:rPr>
                        <a:t>7s</a:t>
                      </a:r>
                      <a:endParaRPr lang="en-US" sz="1800" kern="100" dirty="0">
                        <a:effectLst/>
                        <a:latin typeface="Calibri" charset="0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812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ucture Plane"/>
          <p:cNvSpPr txBox="1">
            <a:spLocks/>
          </p:cNvSpPr>
          <p:nvPr/>
        </p:nvSpPr>
        <p:spPr>
          <a:xfrm>
            <a:off x="831707" y="891739"/>
            <a:ext cx="11099801" cy="2120901"/>
          </a:xfrm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. Card Sorting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51596" y="2329889"/>
            <a:ext cx="4268113" cy="3201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0413" y="5461040"/>
            <a:ext cx="3819014" cy="28642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82516" y="1310121"/>
            <a:ext cx="3883988" cy="2912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0429" y="5337358"/>
            <a:ext cx="3913078" cy="2934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71500" y="5419665"/>
            <a:ext cx="3819013" cy="286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8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ucture Plane"/>
          <p:cNvSpPr>
            <a:spLocks noGrp="1"/>
          </p:cNvSpPr>
          <p:nvPr>
            <p:ph type="title"/>
          </p:nvPr>
        </p:nvSpPr>
        <p:spPr>
          <a:xfrm>
            <a:off x="950976" y="-82296"/>
            <a:ext cx="11099801" cy="21209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3.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A/B Testing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2" name="Interaction Design…"/>
          <p:cNvSpPr>
            <a:spLocks noGrp="1"/>
          </p:cNvSpPr>
          <p:nvPr>
            <p:ph type="body" idx="1"/>
          </p:nvPr>
        </p:nvSpPr>
        <p:spPr>
          <a:xfrm>
            <a:off x="990812" y="2643362"/>
            <a:ext cx="11253482" cy="572211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</a:t>
            </a:r>
            <a:r>
              <a:rPr lang="en-US" dirty="0" smtClean="0"/>
              <a:t> We introduced an API integration for 3</a:t>
            </a:r>
            <a:r>
              <a:rPr lang="en-US" baseline="30000" dirty="0" smtClean="0"/>
              <a:t>rd</a:t>
            </a:r>
            <a:r>
              <a:rPr lang="en-US" dirty="0" smtClean="0"/>
              <a:t> party apps to track vital signs through various wearable devices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Observed that Vitals was the 1</a:t>
            </a:r>
            <a:r>
              <a:rPr lang="en-US" baseline="30000" dirty="0" smtClean="0"/>
              <a:t>st</a:t>
            </a:r>
            <a:r>
              <a:rPr lang="en-US" dirty="0" smtClean="0"/>
              <a:t> accessed feature by 90% of users.</a:t>
            </a:r>
            <a:endParaRPr lang="en-US" dirty="0" smtClean="0"/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This accelerated the usage of our app as a utility and page view peaked up by 31%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0" y="6100766"/>
            <a:ext cx="10894247" cy="28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45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6529160"/>
            <a:ext cx="10058400" cy="20014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2888517"/>
            <a:ext cx="10058400" cy="20880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9550" y="1333500"/>
            <a:ext cx="10058400" cy="581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3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discussed introducing a SOS button to the global navigation menu for emergency calling</a:t>
            </a:r>
            <a:endParaRPr lang="en-US" sz="323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People gave positive feedback about this feature</a:t>
            </a:r>
          </a:p>
          <a:p>
            <a:pPr algn="l" defTabSz="496570">
              <a:spcBef>
                <a:spcPts val="3500"/>
              </a:spcBef>
              <a:buFont typeface="Arial" charset="0"/>
              <a:buChar char="•"/>
              <a:defRPr sz="323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34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teractive Column Chart"/>
          <p:cNvGraphicFramePr/>
          <p:nvPr>
            <p:extLst>
              <p:ext uri="{D42A27DB-BD31-4B8C-83A1-F6EECF244321}">
                <p14:modId xmlns:p14="http://schemas.microsoft.com/office/powerpoint/2010/main" val="2005258819"/>
              </p:ext>
            </p:extLst>
          </p:nvPr>
        </p:nvGraphicFramePr>
        <p:xfrm>
          <a:off x="563389" y="3401299"/>
          <a:ext cx="11812271" cy="471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65948" y="8057103"/>
            <a:ext cx="21512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Scheduling 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Appointments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7620" y="8316790"/>
            <a:ext cx="231289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Vital Signs tracking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4784" y="8303325"/>
            <a:ext cx="231289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Doctors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Lookup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06802" y="8289860"/>
            <a:ext cx="231289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Medicine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Lookup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62766" y="8316790"/>
            <a:ext cx="231289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Follow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up meeting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4318" y="8286072"/>
            <a:ext cx="482600" cy="3746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86423" y="8262021"/>
            <a:ext cx="495300" cy="3746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90" y="8243551"/>
            <a:ext cx="482600" cy="417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84" y="8261579"/>
            <a:ext cx="469900" cy="4323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78" y="8262021"/>
            <a:ext cx="482600" cy="443873"/>
          </a:xfrm>
          <a:prstGeom prst="rect">
            <a:avLst/>
          </a:prstGeom>
        </p:spPr>
      </p:pic>
      <p:sp>
        <p:nvSpPr>
          <p:cNvPr id="14" name="Structure Plane"/>
          <p:cNvSpPr txBox="1">
            <a:spLocks/>
          </p:cNvSpPr>
          <p:nvPr/>
        </p:nvSpPr>
        <p:spPr>
          <a:xfrm>
            <a:off x="834318" y="817339"/>
            <a:ext cx="11099801" cy="2120901"/>
          </a:xfrm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. Survey Results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9049" y="2527620"/>
            <a:ext cx="7600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Most valued feature of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app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769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3D Pie Chart"/>
          <p:cNvGraphicFramePr/>
          <p:nvPr>
            <p:extLst>
              <p:ext uri="{D42A27DB-BD31-4B8C-83A1-F6EECF244321}">
                <p14:modId xmlns:p14="http://schemas.microsoft.com/office/powerpoint/2010/main" val="2062595057"/>
              </p:ext>
            </p:extLst>
          </p:nvPr>
        </p:nvGraphicFramePr>
        <p:xfrm>
          <a:off x="2975052" y="1089826"/>
          <a:ext cx="12078805" cy="7750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5" name="How likely you will recommend this app to your friend?"/>
          <p:cNvSpPr>
            <a:spLocks noGrp="1"/>
          </p:cNvSpPr>
          <p:nvPr>
            <p:ph type="title" idx="4294967295"/>
          </p:nvPr>
        </p:nvSpPr>
        <p:spPr>
          <a:xfrm>
            <a:off x="1048508" y="2095006"/>
            <a:ext cx="4930775" cy="33258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b="1" dirty="0"/>
              <a:t>How likely you will recommend this app to your friend?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troduction"/>
          <p:cNvSpPr txBox="1">
            <a:spLocks/>
          </p:cNvSpPr>
          <p:nvPr/>
        </p:nvSpPr>
        <p:spPr>
          <a:xfrm>
            <a:off x="4219365" y="739525"/>
            <a:ext cx="5334001" cy="1427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Background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Screen Shot 2017-06-08 at 11.19.23 PM.png" descr="Screen Shot 2017-06-08 at 11.19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305" y="2167497"/>
            <a:ext cx="3182347" cy="61677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With all the advances in technology, an ‘Intelligent Health Assistance’ app is the need of hour…"/>
          <p:cNvSpPr txBox="1">
            <a:spLocks/>
          </p:cNvSpPr>
          <p:nvPr/>
        </p:nvSpPr>
        <p:spPr>
          <a:xfrm>
            <a:off x="5089335" y="2620307"/>
            <a:ext cx="7364262" cy="52621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30046" indent="-130046" algn="l" defTabSz="1300460" rtl="0" eaLnBrk="1" latinLnBrk="0" hangingPunct="1">
              <a:lnSpc>
                <a:spcPct val="90000"/>
              </a:lnSpc>
              <a:spcBef>
                <a:spcPts val="1707"/>
              </a:spcBef>
              <a:spcAft>
                <a:spcPts val="284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4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6193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25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285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377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26469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6442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886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30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1774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365760" defTabSz="554990">
              <a:buSzPct val="75000"/>
              <a:buFont typeface="Calibri" panose="020F0502020204030204" pitchFamily="34" charset="0"/>
              <a:buChar char="•"/>
              <a:defRPr sz="3040"/>
            </a:pPr>
            <a:r>
              <a:rPr lang="en-US" sz="3040" dirty="0" smtClean="0"/>
              <a:t>With all the advances in technology, an ‘Intelligent Health Assistance’ app is the need of hour</a:t>
            </a:r>
          </a:p>
          <a:p>
            <a:pPr marL="365760" indent="-365760" defTabSz="554990">
              <a:buSzPct val="75000"/>
              <a:buFont typeface="Calibri" panose="020F0502020204030204" pitchFamily="34" charset="0"/>
              <a:buChar char="•"/>
              <a:defRPr sz="3040"/>
            </a:pPr>
            <a:endParaRPr lang="en-US" sz="3040" dirty="0" smtClean="0"/>
          </a:p>
          <a:p>
            <a:pPr marL="365760" indent="-365760" defTabSz="554990">
              <a:buSzPct val="75000"/>
              <a:buFont typeface="Calibri" panose="020F0502020204030204" pitchFamily="34" charset="0"/>
              <a:buChar char="•"/>
              <a:defRPr sz="3040"/>
            </a:pPr>
            <a:r>
              <a:rPr lang="en-US" sz="3040" dirty="0" smtClean="0"/>
              <a:t>It must be a consolidation for all the features which are provided by apps of disparate but related nature</a:t>
            </a:r>
          </a:p>
          <a:p>
            <a:pPr marL="365760" indent="-365760" defTabSz="554990">
              <a:buSzPct val="75000"/>
              <a:buFont typeface="Calibri" panose="020F0502020204030204" pitchFamily="34" charset="0"/>
              <a:buChar char="•"/>
              <a:defRPr sz="3040"/>
            </a:pPr>
            <a:endParaRPr lang="en-US" sz="3040" dirty="0" smtClean="0"/>
          </a:p>
          <a:p>
            <a:pPr marL="365760" indent="-365760" defTabSz="554990">
              <a:buSzPct val="75000"/>
              <a:buFont typeface="Calibri" panose="020F0502020204030204" pitchFamily="34" charset="0"/>
              <a:buChar char="•"/>
              <a:defRPr sz="3040"/>
            </a:pPr>
            <a:r>
              <a:rPr lang="en-US" sz="3040" dirty="0" smtClean="0"/>
              <a:t>With advancements it is supposed to be an assistant with intelligent decision making for you</a:t>
            </a:r>
            <a:endParaRPr lang="en-US" sz="3040" dirty="0"/>
          </a:p>
        </p:txBody>
      </p:sp>
    </p:spTree>
    <p:extLst>
      <p:ext uri="{BB962C8B-B14F-4D97-AF65-F5344CB8AC3E}">
        <p14:creationId xmlns:p14="http://schemas.microsoft.com/office/powerpoint/2010/main" val="206215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ucture Pl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User Feedbacks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Interaction Design…"/>
          <p:cNvSpPr txBox="1">
            <a:spLocks/>
          </p:cNvSpPr>
          <p:nvPr/>
        </p:nvSpPr>
        <p:spPr>
          <a:xfrm>
            <a:off x="908171" y="3021049"/>
            <a:ext cx="11253482" cy="5722112"/>
          </a:xfrm>
          <a:prstGeom prst="rect">
            <a:avLst/>
          </a:prstGeom>
        </p:spPr>
        <p:txBody>
          <a:bodyPr>
            <a:normAutofit/>
          </a:bodyPr>
          <a:lstStyle>
            <a:lvl1pPr marL="130046" indent="-130046" algn="l" defTabSz="1300460" rtl="0" eaLnBrk="1" latinLnBrk="0" hangingPunct="1">
              <a:lnSpc>
                <a:spcPct val="90000"/>
              </a:lnSpc>
              <a:spcBef>
                <a:spcPts val="1707"/>
              </a:spcBef>
              <a:spcAft>
                <a:spcPts val="284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4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6193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25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285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377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26469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6442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886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30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1774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 smtClean="0"/>
              <a:t>  Users wanted a ‘next’ option in tutorial or a carousel effect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/>
              <a:t> </a:t>
            </a:r>
            <a:r>
              <a:rPr lang="en-US" sz="3230" dirty="0" smtClean="0"/>
              <a:t>‘Search’ button in scheduling can feel more intuitive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 smtClean="0"/>
              <a:t> Making the ‘try me’ option more prominent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/>
              <a:t> </a:t>
            </a:r>
            <a:r>
              <a:rPr lang="en-US" sz="3230" dirty="0" smtClean="0"/>
              <a:t>‘SOS’ can be placed under ‘Contact Us’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/>
              <a:t> </a:t>
            </a:r>
            <a:r>
              <a:rPr lang="en-US" sz="3230" dirty="0" smtClean="0"/>
              <a:t>Better filter options under ‘My appointments’ in My Account</a:t>
            </a:r>
          </a:p>
        </p:txBody>
      </p:sp>
    </p:spTree>
    <p:extLst>
      <p:ext uri="{BB962C8B-B14F-4D97-AF65-F5344CB8AC3E}">
        <p14:creationId xmlns:p14="http://schemas.microsoft.com/office/powerpoint/2010/main" val="142953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ucture Plane"/>
          <p:cNvSpPr txBox="1">
            <a:spLocks/>
          </p:cNvSpPr>
          <p:nvPr/>
        </p:nvSpPr>
        <p:spPr>
          <a:xfrm>
            <a:off x="4669039" y="4174965"/>
            <a:ext cx="11099801" cy="2120901"/>
          </a:xfrm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App Demo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4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ucture Pla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QA Testing -  Selenium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2" y="4592681"/>
            <a:ext cx="10058400" cy="4386783"/>
          </a:xfrm>
          <a:prstGeom prst="rect">
            <a:avLst/>
          </a:prstGeom>
        </p:spPr>
      </p:pic>
      <p:sp>
        <p:nvSpPr>
          <p:cNvPr id="5" name="Interaction Design…"/>
          <p:cNvSpPr txBox="1">
            <a:spLocks/>
          </p:cNvSpPr>
          <p:nvPr/>
        </p:nvSpPr>
        <p:spPr>
          <a:xfrm>
            <a:off x="908171" y="2921297"/>
            <a:ext cx="11253482" cy="5722112"/>
          </a:xfrm>
          <a:prstGeom prst="rect">
            <a:avLst/>
          </a:prstGeom>
        </p:spPr>
        <p:txBody>
          <a:bodyPr>
            <a:normAutofit/>
          </a:bodyPr>
          <a:lstStyle>
            <a:lvl1pPr marL="130046" indent="-130046" algn="l" defTabSz="1300460" rtl="0" eaLnBrk="1" latinLnBrk="0" hangingPunct="1">
              <a:lnSpc>
                <a:spcPct val="90000"/>
              </a:lnSpc>
              <a:spcBef>
                <a:spcPts val="1707"/>
              </a:spcBef>
              <a:spcAft>
                <a:spcPts val="284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4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6193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25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285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377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26469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6442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886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30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1774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496570">
              <a:spcBef>
                <a:spcPts val="3500"/>
              </a:spcBef>
              <a:buNone/>
              <a:defRPr sz="3230"/>
            </a:pPr>
            <a:r>
              <a:rPr lang="en-US" sz="3230" dirty="0" smtClean="0"/>
              <a:t>Performed Selenium testing for few of our workflows and did an assertTextPresent check option using the validation feature of the app.</a:t>
            </a:r>
          </a:p>
        </p:txBody>
      </p:sp>
    </p:spTree>
    <p:extLst>
      <p:ext uri="{BB962C8B-B14F-4D97-AF65-F5344CB8AC3E}">
        <p14:creationId xmlns:p14="http://schemas.microsoft.com/office/powerpoint/2010/main" val="343372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ucture Plane"/>
          <p:cNvSpPr txBox="1">
            <a:spLocks/>
          </p:cNvSpPr>
          <p:nvPr/>
        </p:nvSpPr>
        <p:spPr>
          <a:xfrm>
            <a:off x="497089" y="726915"/>
            <a:ext cx="11099801" cy="2120901"/>
          </a:xfrm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Clickstream Analysis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(Google Analytics)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9" y="3109291"/>
            <a:ext cx="12082387" cy="5160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553961" y="1962892"/>
            <a:ext cx="7600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Users Overview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3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1130793"/>
            <a:ext cx="5862335" cy="4256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04" y="1130793"/>
            <a:ext cx="3154442" cy="45345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679317" y="424420"/>
            <a:ext cx="7600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Popular features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4677" y="424420"/>
            <a:ext cx="7600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Accessibility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6361043"/>
            <a:ext cx="11648585" cy="237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625433" y="5551764"/>
            <a:ext cx="7600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 engagement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77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ucture Plane"/>
          <p:cNvSpPr txBox="1">
            <a:spLocks noGrp="1"/>
          </p:cNvSpPr>
          <p:nvPr>
            <p:ph type="title"/>
          </p:nvPr>
        </p:nvSpPr>
        <p:spPr>
          <a:xfrm>
            <a:off x="1170432" y="124982"/>
            <a:ext cx="10728960" cy="2063299"/>
          </a:xfrm>
          <a:prstGeom prst="rect">
            <a:avLst/>
          </a:prstGeom>
        </p:spPr>
        <p:txBody>
          <a:bodyPr/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000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Reflections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Interaction Design…"/>
          <p:cNvSpPr txBox="1">
            <a:spLocks/>
          </p:cNvSpPr>
          <p:nvPr/>
        </p:nvSpPr>
        <p:spPr>
          <a:xfrm>
            <a:off x="908171" y="2838169"/>
            <a:ext cx="11253482" cy="5722112"/>
          </a:xfrm>
          <a:prstGeom prst="rect">
            <a:avLst/>
          </a:prstGeom>
        </p:spPr>
        <p:txBody>
          <a:bodyPr>
            <a:normAutofit/>
          </a:bodyPr>
          <a:lstStyle>
            <a:lvl1pPr marL="130046" indent="-130046" algn="l" defTabSz="1300460" rtl="0" eaLnBrk="1" latinLnBrk="0" hangingPunct="1">
              <a:lnSpc>
                <a:spcPct val="90000"/>
              </a:lnSpc>
              <a:spcBef>
                <a:spcPts val="1707"/>
              </a:spcBef>
              <a:spcAft>
                <a:spcPts val="284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4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6193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25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285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377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26469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6442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886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30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1774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2400" u="sng" dirty="0" smtClean="0">
                <a:solidFill>
                  <a:schemeClr val="accent1">
                    <a:lumMod val="75000"/>
                  </a:schemeClr>
                </a:solidFill>
              </a:rPr>
              <a:t>Best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Features</a:t>
            </a:r>
          </a:p>
          <a:p>
            <a:pPr lvl="0">
              <a:spcBef>
                <a:spcPts val="200"/>
              </a:spcBef>
              <a:buFont typeface="Arial" charset="0"/>
              <a:buChar char="•"/>
            </a:pPr>
            <a:r>
              <a:rPr lang="en-US" sz="2400" dirty="0" smtClean="0"/>
              <a:t> Tutorial video of the app</a:t>
            </a:r>
            <a:endParaRPr lang="en-US" sz="2400" dirty="0"/>
          </a:p>
          <a:p>
            <a:pPr lvl="0">
              <a:spcBef>
                <a:spcPts val="100"/>
              </a:spcBef>
              <a:buFont typeface="Arial" charset="0"/>
              <a:buChar char="•"/>
            </a:pPr>
            <a:r>
              <a:rPr lang="en-US" sz="2400" dirty="0" smtClean="0"/>
              <a:t> Image assistance </a:t>
            </a:r>
            <a:r>
              <a:rPr lang="en-US" sz="2400" dirty="0"/>
              <a:t>in symptom look up</a:t>
            </a:r>
          </a:p>
          <a:p>
            <a:pPr lvl="0">
              <a:spcBef>
                <a:spcPts val="100"/>
              </a:spcBef>
              <a:buFont typeface="Arial" charset="0"/>
              <a:buChar char="•"/>
            </a:pPr>
            <a:r>
              <a:rPr lang="en-US" sz="2400" dirty="0" smtClean="0"/>
              <a:t> Medical </a:t>
            </a:r>
            <a:r>
              <a:rPr lang="en-US" sz="2400" dirty="0"/>
              <a:t>ID on lock screen and SOS button</a:t>
            </a:r>
          </a:p>
          <a:p>
            <a:pPr lvl="0">
              <a:spcBef>
                <a:spcPts val="100"/>
              </a:spcBef>
              <a:buFont typeface="Arial" charset="0"/>
              <a:buChar char="•"/>
            </a:pPr>
            <a:r>
              <a:rPr lang="en-US" sz="2400" dirty="0" smtClean="0"/>
              <a:t> Doctors </a:t>
            </a:r>
            <a:r>
              <a:rPr lang="en-US" sz="2400" dirty="0"/>
              <a:t>booking follow up appointments </a:t>
            </a:r>
            <a:r>
              <a:rPr lang="en-US" sz="2400" dirty="0"/>
              <a:t>for </a:t>
            </a:r>
            <a:r>
              <a:rPr lang="en-US" sz="2400" dirty="0"/>
              <a:t>patients</a:t>
            </a:r>
          </a:p>
          <a:p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Points that took hard work</a:t>
            </a:r>
          </a:p>
          <a:p>
            <a:pPr lvl="0">
              <a:spcBef>
                <a:spcPts val="200"/>
              </a:spcBef>
              <a:buFont typeface="Arial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/>
              <a:t>user flow design and navigation of ‘Scheduling’.</a:t>
            </a:r>
          </a:p>
          <a:p>
            <a:pPr lvl="0">
              <a:spcBef>
                <a:spcPts val="100"/>
              </a:spcBef>
              <a:buFont typeface="Arial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/>
              <a:t>arrangement of information in ‘User Account’.</a:t>
            </a:r>
          </a:p>
          <a:p>
            <a:pPr lvl="0">
              <a:spcBef>
                <a:spcPts val="100"/>
              </a:spcBef>
              <a:buFont typeface="Arial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/>
              <a:t>‘Information Architecture’ of doctor part which should be consistent with the patients part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Future works</a:t>
            </a:r>
          </a:p>
          <a:p>
            <a:pPr lvl="0">
              <a:spcBef>
                <a:spcPts val="200"/>
              </a:spcBef>
              <a:buFont typeface="Arial" charset="0"/>
              <a:buChar char="•"/>
            </a:pPr>
            <a:r>
              <a:rPr lang="en-US" sz="2400" dirty="0" smtClean="0"/>
              <a:t> Add </a:t>
            </a:r>
            <a:r>
              <a:rPr lang="en-US" sz="2400" dirty="0"/>
              <a:t>SOS button according to A/B testing results and do more </a:t>
            </a:r>
            <a:r>
              <a:rPr lang="en-US" sz="2400" dirty="0" smtClean="0"/>
              <a:t>testing, </a:t>
            </a:r>
            <a:r>
              <a:rPr lang="en-US" sz="2400" dirty="0"/>
              <a:t>basically about where it should be put.</a:t>
            </a:r>
          </a:p>
          <a:p>
            <a:pPr lvl="0">
              <a:spcBef>
                <a:spcPts val="100"/>
              </a:spcBef>
              <a:buFont typeface="Arial" charset="0"/>
              <a:buChar char="•"/>
            </a:pPr>
            <a:r>
              <a:rPr lang="en-US" sz="2400" dirty="0" smtClean="0"/>
              <a:t> Improve </a:t>
            </a:r>
            <a:r>
              <a:rPr lang="en-US" sz="2400" dirty="0"/>
              <a:t>the filter options </a:t>
            </a:r>
            <a:r>
              <a:rPr lang="en-US" sz="2400" dirty="0" smtClean="0"/>
              <a:t>in </a:t>
            </a:r>
            <a:r>
              <a:rPr lang="en-US" sz="2400" dirty="0"/>
              <a:t>“My Appointments” under User Account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620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96" name="Rectangle 19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" name="Rectangle 19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0" name="Straight Connector 19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2" name="Rectangle 20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aymaxheart.png" descr="baymaxhe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458" y="910336"/>
            <a:ext cx="6663660" cy="7932928"/>
          </a:xfrm>
          <a:prstGeom prst="rect">
            <a:avLst/>
          </a:prstGeom>
        </p:spPr>
      </p:pic>
      <p:sp>
        <p:nvSpPr>
          <p:cNvPr id="204" name="Rectangle 20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151734" y="0"/>
            <a:ext cx="4859700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" name="Rectangle 20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00" y="0"/>
            <a:ext cx="91034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" name="Thank you !"/>
          <p:cNvSpPr>
            <a:spLocks noGrp="1"/>
          </p:cNvSpPr>
          <p:nvPr>
            <p:ph type="title" idx="4294967295"/>
          </p:nvPr>
        </p:nvSpPr>
        <p:spPr>
          <a:xfrm>
            <a:off x="8636677" y="910336"/>
            <a:ext cx="3903197" cy="4161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800"/>
            </a:lvl1pPr>
          </a:lstStyle>
          <a:p>
            <a:pPr defTabSz="914400"/>
            <a:r>
              <a:rPr lang="en-US" sz="6200" b="1" spc="-50" dirty="0">
                <a:solidFill>
                  <a:srgbClr val="FFFFFF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306412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ur Solution"/>
          <p:cNvSpPr>
            <a:spLocks noGrp="1"/>
          </p:cNvSpPr>
          <p:nvPr>
            <p:ph type="title"/>
          </p:nvPr>
        </p:nvSpPr>
        <p:spPr>
          <a:xfrm>
            <a:off x="952500" y="-81867"/>
            <a:ext cx="11099801" cy="21209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Our Solution</a:t>
            </a:r>
          </a:p>
        </p:txBody>
      </p:sp>
      <p:sp>
        <p:nvSpPr>
          <p:cNvPr id="132" name="Appointment booking at your fingertips with doctors of your choice…"/>
          <p:cNvSpPr>
            <a:spLocks noGrp="1"/>
          </p:cNvSpPr>
          <p:nvPr>
            <p:ph type="body" sz="quarter" idx="1"/>
          </p:nvPr>
        </p:nvSpPr>
        <p:spPr>
          <a:xfrm>
            <a:off x="558053" y="2648634"/>
            <a:ext cx="6344771" cy="74027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r>
              <a:rPr sz="2400" dirty="0">
                <a:solidFill>
                  <a:schemeClr val="tx1"/>
                </a:solidFill>
              </a:rPr>
              <a:t>Appointment booking at your fingertips with doctors of your choice</a:t>
            </a: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endParaRPr sz="2400" dirty="0">
              <a:solidFill>
                <a:schemeClr val="tx1"/>
              </a:solidFill>
            </a:endParaRP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r>
              <a:rPr sz="2400" dirty="0">
                <a:solidFill>
                  <a:schemeClr val="tx1"/>
                </a:solidFill>
              </a:rPr>
              <a:t>Hassle free solution to find doctors and medication as per your requirement</a:t>
            </a: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endParaRPr sz="2400" dirty="0">
              <a:solidFill>
                <a:schemeClr val="tx1"/>
              </a:solidFill>
            </a:endParaRP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r>
              <a:rPr sz="2400" dirty="0">
                <a:solidFill>
                  <a:schemeClr val="tx1"/>
                </a:solidFill>
              </a:rPr>
              <a:t>Tracking of follow up meeting and real-time queue info </a:t>
            </a: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endParaRPr sz="2400" dirty="0">
              <a:solidFill>
                <a:schemeClr val="tx1"/>
              </a:solidFill>
            </a:endParaRP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r>
              <a:rPr sz="2400" dirty="0">
                <a:solidFill>
                  <a:schemeClr val="tx1"/>
                </a:solidFill>
              </a:rPr>
              <a:t>One single user profile linked to medical reports, insurance, payment, appointment details and vital stats</a:t>
            </a: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endParaRPr sz="2400" dirty="0">
              <a:solidFill>
                <a:schemeClr val="tx1"/>
              </a:solidFill>
            </a:endParaRP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r>
              <a:rPr sz="2400" dirty="0">
                <a:solidFill>
                  <a:schemeClr val="tx1"/>
                </a:solidFill>
              </a:rPr>
              <a:t>Emergency alert based on location tracking</a:t>
            </a: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endParaRPr sz="2400" dirty="0">
              <a:solidFill>
                <a:schemeClr val="tx1"/>
              </a:solidFill>
            </a:endParaRPr>
          </a:p>
          <a:p>
            <a:pPr marL="457200" indent="-457200" algn="l" defTabSz="411479">
              <a:spcBef>
                <a:spcPts val="0"/>
              </a:spcBef>
              <a:buFont typeface="Arial" charset="0"/>
              <a:buChar char="•"/>
              <a:defRPr sz="3239"/>
            </a:pPr>
            <a:r>
              <a:rPr sz="2400" dirty="0">
                <a:solidFill>
                  <a:schemeClr val="tx1"/>
                </a:solidFill>
              </a:rPr>
              <a:t>Ecosystem binding all entities in Healthcare Management System</a:t>
            </a:r>
          </a:p>
        </p:txBody>
      </p:sp>
      <p:sp>
        <p:nvSpPr>
          <p:cNvPr id="4" name="Appointment booking at your fingertips with doctors of your choice…"/>
          <p:cNvSpPr txBox="1">
            <a:spLocks/>
          </p:cNvSpPr>
          <p:nvPr/>
        </p:nvSpPr>
        <p:spPr>
          <a:xfrm>
            <a:off x="6660029" y="2648634"/>
            <a:ext cx="6344771" cy="74027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ctr" defTabSz="130046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4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228600" algn="ctr" defTabSz="130046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9"/>
              </a:spcAft>
              <a:buClr>
                <a:schemeClr val="accent1"/>
              </a:buClr>
              <a:buSzTx/>
              <a:buFont typeface="Calibri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457200" algn="ctr" defTabSz="130046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9"/>
              </a:spcAft>
              <a:buClr>
                <a:schemeClr val="accent1"/>
              </a:buClr>
              <a:buSzTx/>
              <a:buFont typeface="Calibri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685800" algn="ctr" defTabSz="130046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9"/>
              </a:spcAft>
              <a:buClr>
                <a:schemeClr val="accent1"/>
              </a:buClr>
              <a:buSzTx/>
              <a:buFont typeface="Calibri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914400" algn="ctr" defTabSz="130046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569"/>
              </a:spcAft>
              <a:buClr>
                <a:schemeClr val="accent1"/>
              </a:buClr>
              <a:buSzTx/>
              <a:buFont typeface="Calibri" pitchFamily="34" charset="0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6442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886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30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1774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defTabSz="411479">
              <a:buFont typeface="Arial" charset="0"/>
              <a:buChar char="•"/>
              <a:defRPr sz="3239"/>
            </a:pPr>
            <a:r>
              <a:rPr lang="en-US" sz="2400" dirty="0" smtClean="0">
                <a:solidFill>
                  <a:schemeClr val="tx1"/>
                </a:solidFill>
              </a:rPr>
              <a:t>Tutorial video for the users to learn about the features of the app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defTabSz="411479">
              <a:buFont typeface="Arial" charset="0"/>
              <a:buChar char="•"/>
              <a:defRPr sz="3239"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457200" indent="-457200" algn="l" defTabSz="411479">
              <a:buFont typeface="Arial" charset="0"/>
              <a:buChar char="•"/>
              <a:defRPr sz="3239"/>
            </a:pPr>
            <a:r>
              <a:rPr lang="en-US" sz="2400" dirty="0" smtClean="0">
                <a:solidFill>
                  <a:schemeClr val="tx1"/>
                </a:solidFill>
              </a:rPr>
              <a:t>Different interface of the application for Doctors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defTabSz="411479">
              <a:buFont typeface="Arial" charset="0"/>
              <a:buChar char="•"/>
              <a:defRPr sz="3239"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457200" indent="-457200" algn="l" defTabSz="411479">
              <a:buFont typeface="Arial" charset="0"/>
              <a:buChar char="•"/>
              <a:defRPr sz="3239"/>
            </a:pPr>
            <a:r>
              <a:rPr lang="en-US" sz="2400" dirty="0" smtClean="0">
                <a:solidFill>
                  <a:schemeClr val="tx1"/>
                </a:solidFill>
              </a:rPr>
              <a:t>Doctors can manage their workday schedule, update follow up meetings, check reports of their patients and access their reviews and ratings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l" defTabSz="411479">
              <a:buFont typeface="Arial" charset="0"/>
              <a:buChar char="•"/>
              <a:defRPr sz="3239"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457200" indent="-457200" algn="l" defTabSz="411479">
              <a:buFont typeface="Arial" charset="0"/>
              <a:buChar char="•"/>
              <a:defRPr sz="3239"/>
            </a:pPr>
            <a:r>
              <a:rPr lang="en-US" sz="2400" dirty="0" smtClean="0">
                <a:solidFill>
                  <a:schemeClr val="tx1"/>
                </a:solidFill>
              </a:rPr>
              <a:t>Access to medical information of patients through locked screen in case of emergency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457200" indent="-457200" algn="l" defTabSz="411479">
              <a:buFont typeface="Arial" charset="0"/>
              <a:buChar char="•"/>
              <a:defRPr sz="3239"/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457200" indent="-457200" algn="l" defTabSz="411479">
              <a:buFont typeface="Arial" charset="0"/>
              <a:buChar char="•"/>
              <a:defRPr sz="3239"/>
            </a:pPr>
            <a:r>
              <a:rPr lang="en-US" sz="2400" dirty="0" smtClean="0">
                <a:solidFill>
                  <a:schemeClr val="tx1"/>
                </a:solidFill>
              </a:rPr>
              <a:t>SOS button in the global navigation if the user choses to enable it.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trategic Plane"/>
          <p:cNvSpPr>
            <a:spLocks noGrp="1"/>
          </p:cNvSpPr>
          <p:nvPr>
            <p:ph type="title"/>
          </p:nvPr>
        </p:nvSpPr>
        <p:spPr>
          <a:xfrm>
            <a:off x="950976" y="-82296"/>
            <a:ext cx="11099801" cy="21209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Strategic Plane</a:t>
            </a:r>
          </a:p>
        </p:txBody>
      </p:sp>
      <p:sp>
        <p:nvSpPr>
          <p:cNvPr id="134" name="Product Objective:…"/>
          <p:cNvSpPr>
            <a:spLocks noGrp="1"/>
          </p:cNvSpPr>
          <p:nvPr>
            <p:ph type="body" idx="1"/>
          </p:nvPr>
        </p:nvSpPr>
        <p:spPr>
          <a:xfrm>
            <a:off x="799405" y="2868705"/>
            <a:ext cx="11797553" cy="62932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303783">
              <a:spcBef>
                <a:spcPts val="2100"/>
              </a:spcBef>
              <a:buSzTx/>
              <a:buNone/>
              <a:defRPr sz="1975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>
                <a:latin typeface="Calibri" charset="0"/>
                <a:ea typeface="Calibri" charset="0"/>
                <a:cs typeface="Calibri" charset="0"/>
              </a:rPr>
              <a:t>Product Objective: </a:t>
            </a:r>
          </a:p>
          <a:p>
            <a:pPr marL="580644" lvl="1" indent="-342900" defTabSz="303783">
              <a:lnSpc>
                <a:spcPct val="100000"/>
              </a:lnSpc>
              <a:spcBef>
                <a:spcPts val="100"/>
              </a:spcBef>
              <a:buFont typeface="Arial" charset="0"/>
              <a:buChar char="•"/>
              <a:defRPr sz="1975"/>
            </a:pPr>
            <a:r>
              <a:rPr sz="2600" dirty="0"/>
              <a:t>Followed card sorting technique (could have, should have and must have).</a:t>
            </a:r>
          </a:p>
          <a:p>
            <a:pPr marL="580644" lvl="1" indent="-342900" defTabSz="303783">
              <a:lnSpc>
                <a:spcPct val="100000"/>
              </a:lnSpc>
              <a:spcBef>
                <a:spcPts val="100"/>
              </a:spcBef>
              <a:buFont typeface="Arial" charset="0"/>
              <a:buChar char="•"/>
              <a:defRPr sz="1975"/>
            </a:pPr>
            <a:r>
              <a:rPr sz="2600" dirty="0"/>
              <a:t>Putting up requirements under proper buckets so that it is easier to understand the structure of the app, decide categories and navigate.</a:t>
            </a:r>
          </a:p>
          <a:p>
            <a:pPr marL="0" indent="0" defTabSz="303783">
              <a:spcBef>
                <a:spcPts val="2100"/>
              </a:spcBef>
              <a:buSzTx/>
              <a:buNone/>
              <a:defRPr sz="1975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>
                <a:latin typeface="Calibri" charset="0"/>
                <a:ea typeface="Calibri" charset="0"/>
                <a:cs typeface="Calibri" charset="0"/>
              </a:rPr>
              <a:t>Brand Identity: </a:t>
            </a:r>
          </a:p>
          <a:p>
            <a:pPr marL="580644" lvl="1" indent="-342900" defTabSz="303783">
              <a:spcBef>
                <a:spcPts val="100"/>
              </a:spcBef>
              <a:buFont typeface="Arial" charset="0"/>
              <a:buChar char="•"/>
              <a:defRPr sz="1975"/>
            </a:pPr>
            <a:r>
              <a:rPr sz="2600" dirty="0"/>
              <a:t>Focused on creating a good impression of the app.</a:t>
            </a:r>
          </a:p>
          <a:p>
            <a:pPr marL="580644" lvl="1" indent="-342900" defTabSz="303783">
              <a:spcBef>
                <a:spcPts val="100"/>
              </a:spcBef>
              <a:buFont typeface="Arial" charset="0"/>
              <a:buChar char="•"/>
              <a:defRPr sz="1975"/>
            </a:pPr>
            <a:r>
              <a:rPr sz="2600" dirty="0" smtClean="0"/>
              <a:t>The </a:t>
            </a:r>
            <a:r>
              <a:rPr sz="2600" dirty="0"/>
              <a:t>user might get confused and exit the application if provided with too many options at the home page resulting in bounce rate of the app to skyrocket. </a:t>
            </a:r>
          </a:p>
          <a:p>
            <a:pPr marL="0" indent="0" defTabSz="303783">
              <a:spcBef>
                <a:spcPts val="2100"/>
              </a:spcBef>
              <a:buSzTx/>
              <a:buNone/>
              <a:defRPr sz="1975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>
                <a:latin typeface="Calibri" charset="0"/>
                <a:ea typeface="Calibri" charset="0"/>
                <a:cs typeface="Calibri" charset="0"/>
              </a:rPr>
              <a:t>User Segmentation: </a:t>
            </a:r>
          </a:p>
          <a:p>
            <a:pPr marL="580644" lvl="1" indent="-342900" defTabSz="303783">
              <a:lnSpc>
                <a:spcPct val="100000"/>
              </a:lnSpc>
              <a:spcBef>
                <a:spcPts val="100"/>
              </a:spcBef>
              <a:buFont typeface="Arial" charset="0"/>
              <a:buChar char="•"/>
              <a:defRPr sz="1975"/>
            </a:pPr>
            <a:r>
              <a:rPr sz="2600" dirty="0"/>
              <a:t>UI design is simple enough to be used by people from every age group. </a:t>
            </a:r>
          </a:p>
          <a:p>
            <a:pPr marL="0" indent="0" defTabSz="303783">
              <a:spcBef>
                <a:spcPts val="2100"/>
              </a:spcBef>
              <a:buSzTx/>
              <a:buNone/>
              <a:defRPr sz="197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u="sng" dirty="0">
                <a:latin typeface="Calibri" charset="0"/>
                <a:ea typeface="Calibri" charset="0"/>
                <a:cs typeface="Calibri" charset="0"/>
              </a:rPr>
              <a:t>User </a:t>
            </a:r>
            <a:r>
              <a:rPr lang="en-US" sz="2600" u="sng" dirty="0" smtClean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sz="2600" u="sng" dirty="0" smtClean="0">
                <a:latin typeface="Calibri" charset="0"/>
                <a:ea typeface="Calibri" charset="0"/>
                <a:cs typeface="Calibri" charset="0"/>
              </a:rPr>
              <a:t>esearch</a:t>
            </a:r>
            <a:r>
              <a:rPr sz="2600" u="sng" dirty="0"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marL="580644" lvl="1" indent="-342900" defTabSz="303783">
              <a:spcBef>
                <a:spcPts val="100"/>
              </a:spcBef>
              <a:buFont typeface="Arial" charset="0"/>
              <a:buChar char="•"/>
              <a:defRPr sz="1975"/>
            </a:pPr>
            <a:r>
              <a:rPr sz="2600" dirty="0"/>
              <a:t>Conducted surveys and interviews for better understanding of user needs.</a:t>
            </a:r>
          </a:p>
        </p:txBody>
      </p:sp>
      <p:pic>
        <p:nvPicPr>
          <p:cNvPr id="136" name="Screen Shot 2017-06-08 at 3.10.59 PM.png" descr="Screen Shot 2017-06-08 at 3.10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8168" y="164592"/>
            <a:ext cx="2327367" cy="3004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EO.png" descr="CE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0870" y="-140999"/>
            <a:ext cx="695909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ersona 1:…"/>
          <p:cNvSpPr txBox="1">
            <a:spLocks/>
          </p:cNvSpPr>
          <p:nvPr/>
        </p:nvSpPr>
        <p:spPr>
          <a:xfrm>
            <a:off x="770965" y="1896409"/>
            <a:ext cx="4921250" cy="62865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30046" indent="-130046" algn="l" defTabSz="1300460" rtl="0" eaLnBrk="1" latinLnBrk="0" hangingPunct="1">
              <a:lnSpc>
                <a:spcPct val="90000"/>
              </a:lnSpc>
              <a:spcBef>
                <a:spcPts val="1707"/>
              </a:spcBef>
              <a:spcAft>
                <a:spcPts val="284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4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6193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25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6285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66377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26469" indent="-260092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6442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886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30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17740" indent="-325115" algn="l" defTabSz="1300460" rtl="0" eaLnBrk="1" latinLnBrk="0" hangingPunct="1">
              <a:lnSpc>
                <a:spcPct val="90000"/>
              </a:lnSpc>
              <a:spcBef>
                <a:spcPts val="284"/>
              </a:spcBef>
              <a:spcAft>
                <a:spcPts val="569"/>
              </a:spcAft>
              <a:buClr>
                <a:schemeClr val="accent1"/>
              </a:buClr>
              <a:buFont typeface="Calibri" pitchFamily="34" charset="0"/>
              <a:buChar char="◦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96570">
              <a:spcBef>
                <a:spcPts val="3500"/>
              </a:spcBef>
              <a:buSzTx/>
              <a:buFont typeface="Calibri" panose="020F0502020204030204" pitchFamily="34" charset="0"/>
              <a:buNone/>
              <a:defRPr sz="3230"/>
            </a:pPr>
            <a:r>
              <a:rPr lang="en-US" sz="3230" u="sng" dirty="0" smtClean="0"/>
              <a:t>Persona 1:</a:t>
            </a:r>
            <a:r>
              <a:rPr lang="en-US" sz="3230" dirty="0" smtClean="0"/>
              <a:t> 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 smtClean="0"/>
              <a:t> A younger professional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 smtClean="0"/>
              <a:t> Pro mobile app</a:t>
            </a:r>
          </a:p>
          <a:p>
            <a:pPr marL="388620" indent="-388620" defTabSz="496570">
              <a:spcBef>
                <a:spcPts val="3500"/>
              </a:spcBef>
              <a:defRPr sz="3230"/>
            </a:pPr>
            <a:endParaRPr lang="en-US" sz="3230" dirty="0" smtClean="0"/>
          </a:p>
          <a:p>
            <a:pPr marL="0" indent="0" defTabSz="496570">
              <a:spcBef>
                <a:spcPts val="3500"/>
              </a:spcBef>
              <a:buSzTx/>
              <a:buFont typeface="Calibri" panose="020F0502020204030204" pitchFamily="34" charset="0"/>
              <a:buNone/>
              <a:defRPr sz="3230" u="sng"/>
            </a:pPr>
            <a:r>
              <a:rPr lang="en-US" sz="3230" u="sng" dirty="0" smtClean="0"/>
              <a:t>Persona 2: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 smtClean="0"/>
              <a:t> An older person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sz="3230" dirty="0" smtClean="0"/>
              <a:t> Anti mobile app</a:t>
            </a:r>
            <a:endParaRPr lang="en-US" sz="3230" dirty="0"/>
          </a:p>
        </p:txBody>
      </p:sp>
      <p:sp>
        <p:nvSpPr>
          <p:cNvPr id="5" name="User Personas"/>
          <p:cNvSpPr txBox="1">
            <a:spLocks/>
          </p:cNvSpPr>
          <p:nvPr/>
        </p:nvSpPr>
        <p:spPr>
          <a:xfrm>
            <a:off x="724143" y="-1651001"/>
            <a:ext cx="10464800" cy="3302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u="sng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 Personas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46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cope Plane"/>
          <p:cNvSpPr>
            <a:spLocks noGrp="1"/>
          </p:cNvSpPr>
          <p:nvPr>
            <p:ph type="title"/>
          </p:nvPr>
        </p:nvSpPr>
        <p:spPr>
          <a:xfrm>
            <a:off x="950976" y="82296"/>
            <a:ext cx="11099801" cy="21209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Scope Plane</a:t>
            </a:r>
          </a:p>
        </p:txBody>
      </p:sp>
      <p:pic>
        <p:nvPicPr>
          <p:cNvPr id="145" name="Screen Shot 2017-06-08 at 3.11.25 PM.png" descr="Screen Shot 2017-06-08 at 3.11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8168" y="164592"/>
            <a:ext cx="2294842" cy="281673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6" name="Defining Requirements for different user groups"/>
          <p:cNvGraphicFramePr/>
          <p:nvPr>
            <p:extLst>
              <p:ext uri="{D42A27DB-BD31-4B8C-83A1-F6EECF244321}">
                <p14:modId xmlns:p14="http://schemas.microsoft.com/office/powerpoint/2010/main" val="276320112"/>
              </p:ext>
            </p:extLst>
          </p:nvPr>
        </p:nvGraphicFramePr>
        <p:xfrm>
          <a:off x="1647135" y="2978096"/>
          <a:ext cx="8628847" cy="5756801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741106"/>
                <a:gridCol w="2900163"/>
                <a:gridCol w="2987578"/>
              </a:tblGrid>
              <a:tr h="489079">
                <a:tc gridSpan="3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 sz="2800" b="1" u="sng" dirty="0">
                        <a:solidFill>
                          <a:schemeClr val="tx1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0866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16-30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31-45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46-75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365C0"/>
                    </a:solidFill>
                  </a:tcPr>
                </a:tc>
              </a:tr>
              <a:tr h="15371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tx1"/>
                          </a:solidFill>
                        </a:rPr>
                        <a:t>Browse for symptoms/medicine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tx1"/>
                          </a:solidFill>
                        </a:rPr>
                        <a:t>Schedule appointments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tx1"/>
                          </a:solidFill>
                        </a:rPr>
                        <a:t>31-45, +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3289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tx1"/>
                          </a:solidFill>
                        </a:rPr>
                        <a:t>Track vital signs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tx1"/>
                          </a:solidFill>
                        </a:rPr>
                        <a:t>Check reports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tx1"/>
                          </a:solidFill>
                        </a:rPr>
                        <a:t>Auto reminders and follow ups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44974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tx1"/>
                          </a:solidFill>
                        </a:rPr>
                        <a:t>Contact/chat with representatives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tx1"/>
                          </a:solidFill>
                        </a:rPr>
                        <a:t>Insurance information linking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chemeClr val="tx1"/>
                          </a:solidFill>
                        </a:rPr>
                        <a:t>1 time payment set up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62427" y="2761129"/>
            <a:ext cx="95140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ea typeface="Helvetica"/>
                <a:cs typeface="Helvetica"/>
                <a:sym typeface="Helvetica"/>
              </a:rPr>
              <a:t>Defining Requirements for different user groups</a:t>
            </a:r>
          </a:p>
          <a:p>
            <a:endParaRPr 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cope Plane (contd.)"/>
          <p:cNvSpPr>
            <a:spLocks noGrp="1"/>
          </p:cNvSpPr>
          <p:nvPr>
            <p:ph type="title"/>
          </p:nvPr>
        </p:nvSpPr>
        <p:spPr>
          <a:xfrm>
            <a:off x="950976" y="-82296"/>
            <a:ext cx="11099801" cy="2120901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Scope Plane </a:t>
            </a:r>
            <a:r>
              <a:rPr sz="4800" b="1" dirty="0">
                <a:solidFill>
                  <a:schemeClr val="accent1">
                    <a:lumMod val="75000"/>
                  </a:schemeClr>
                </a:solidFill>
              </a:rPr>
              <a:t>(contd.)</a:t>
            </a:r>
          </a:p>
        </p:txBody>
      </p:sp>
      <p:sp>
        <p:nvSpPr>
          <p:cNvPr id="149" name="Content Requirement:…"/>
          <p:cNvSpPr>
            <a:spLocks noGrp="1"/>
          </p:cNvSpPr>
          <p:nvPr>
            <p:ph type="body" idx="4294967295"/>
          </p:nvPr>
        </p:nvSpPr>
        <p:spPr>
          <a:xfrm>
            <a:off x="1201271" y="2679700"/>
            <a:ext cx="11099800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5675">
              <a:spcBef>
                <a:spcPts val="3200"/>
              </a:spcBef>
              <a:buSzTx/>
              <a:buNone/>
              <a:defRPr sz="2964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" charset="0"/>
                <a:ea typeface="Calibri" charset="0"/>
                <a:cs typeface="Calibri" charset="0"/>
              </a:rPr>
              <a:t>Content Requirement: </a:t>
            </a:r>
          </a:p>
          <a:p>
            <a:pPr marL="813816" lvl="1" indent="-457200" defTabSz="455675">
              <a:spcBef>
                <a:spcPts val="3200"/>
              </a:spcBef>
              <a:buFont typeface="Arial" charset="0"/>
              <a:buChar char="•"/>
              <a:defRPr sz="2964"/>
            </a:pPr>
            <a:r>
              <a:rPr dirty="0"/>
              <a:t>Visual aids</a:t>
            </a:r>
          </a:p>
          <a:p>
            <a:pPr marL="813816" lvl="1" indent="-457200" defTabSz="455675">
              <a:spcBef>
                <a:spcPts val="3200"/>
              </a:spcBef>
              <a:buFont typeface="Arial" charset="0"/>
              <a:buChar char="•"/>
              <a:defRPr sz="2964"/>
            </a:pPr>
            <a:r>
              <a:rPr dirty="0"/>
              <a:t>Tour of the app</a:t>
            </a:r>
          </a:p>
          <a:p>
            <a:pPr marL="813816" lvl="1" indent="-457200" defTabSz="455675">
              <a:spcBef>
                <a:spcPts val="3200"/>
              </a:spcBef>
              <a:buFont typeface="Arial" charset="0"/>
              <a:buChar char="•"/>
              <a:defRPr sz="2964"/>
            </a:pPr>
            <a:r>
              <a:rPr dirty="0"/>
              <a:t>Pdf of reports</a:t>
            </a:r>
          </a:p>
          <a:p>
            <a:pPr marL="813816" lvl="1" indent="-457200" defTabSz="455675">
              <a:spcBef>
                <a:spcPts val="3200"/>
              </a:spcBef>
              <a:buFont typeface="Arial" charset="0"/>
              <a:buChar char="•"/>
              <a:defRPr sz="2964"/>
            </a:pPr>
            <a:r>
              <a:rPr dirty="0"/>
              <a:t>FDA Regulated medical information</a:t>
            </a:r>
          </a:p>
          <a:p>
            <a:pPr marL="0" indent="0" defTabSz="455675">
              <a:spcBef>
                <a:spcPts val="3200"/>
              </a:spcBef>
              <a:buSzTx/>
              <a:buNone/>
              <a:defRPr sz="2964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" charset="0"/>
                <a:ea typeface="Calibri" charset="0"/>
                <a:cs typeface="Calibri" charset="0"/>
              </a:rPr>
              <a:t>Prioritizing Requirements:</a:t>
            </a:r>
          </a:p>
          <a:p>
            <a:pPr marL="813816" lvl="1" indent="-457200" defTabSz="455675">
              <a:spcBef>
                <a:spcPts val="3200"/>
              </a:spcBef>
              <a:buFont typeface="Arial" charset="0"/>
              <a:buChar char="•"/>
              <a:defRPr sz="2964"/>
            </a:pPr>
            <a:r>
              <a:rPr dirty="0"/>
              <a:t>Tried to strike a balance between ‘global nav options’ vs ‘user norms’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ucture Plane"/>
          <p:cNvSpPr>
            <a:spLocks noGrp="1"/>
          </p:cNvSpPr>
          <p:nvPr>
            <p:ph type="title"/>
          </p:nvPr>
        </p:nvSpPr>
        <p:spPr>
          <a:xfrm>
            <a:off x="950976" y="-82296"/>
            <a:ext cx="11099801" cy="21209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Structure Plane</a:t>
            </a:r>
          </a:p>
        </p:txBody>
      </p:sp>
      <p:sp>
        <p:nvSpPr>
          <p:cNvPr id="152" name="Interaction Design…"/>
          <p:cNvSpPr>
            <a:spLocks noGrp="1"/>
          </p:cNvSpPr>
          <p:nvPr>
            <p:ph type="body" idx="1"/>
          </p:nvPr>
        </p:nvSpPr>
        <p:spPr>
          <a:xfrm>
            <a:off x="1170431" y="2822267"/>
            <a:ext cx="10728961" cy="5722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96570">
              <a:spcBef>
                <a:spcPts val="3500"/>
              </a:spcBef>
              <a:buSzTx/>
              <a:buNone/>
              <a:defRPr sz="3230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" charset="0"/>
                <a:ea typeface="Calibri" charset="0"/>
                <a:cs typeface="Calibri" charset="0"/>
              </a:rPr>
              <a:t>Interaction Design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</a:t>
            </a:r>
            <a:r>
              <a:rPr dirty="0" smtClean="0"/>
              <a:t>The </a:t>
            </a:r>
            <a:r>
              <a:rPr dirty="0"/>
              <a:t>app responds seamlessly to any user where the navigation options are intuitive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</a:t>
            </a:r>
            <a:r>
              <a:rPr dirty="0" smtClean="0"/>
              <a:t>The </a:t>
            </a:r>
            <a:r>
              <a:rPr dirty="0"/>
              <a:t>options in the app are consistent with all specific features 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</a:t>
            </a:r>
            <a:r>
              <a:rPr dirty="0" smtClean="0"/>
              <a:t>The </a:t>
            </a:r>
            <a:r>
              <a:rPr dirty="0"/>
              <a:t>conceptual model here is like a catalog for the user to explore</a:t>
            </a:r>
          </a:p>
          <a:p>
            <a:pPr defTabSz="496570">
              <a:spcBef>
                <a:spcPts val="3500"/>
              </a:spcBef>
              <a:buFont typeface="Arial" charset="0"/>
              <a:buChar char="•"/>
              <a:defRPr sz="3230"/>
            </a:pPr>
            <a:r>
              <a:rPr lang="en-US" dirty="0" smtClean="0"/>
              <a:t> </a:t>
            </a:r>
            <a:r>
              <a:rPr dirty="0" smtClean="0"/>
              <a:t>Also</a:t>
            </a:r>
            <a:r>
              <a:rPr dirty="0"/>
              <a:t>, There is a tour option always available for users to get familiar with all the features and power of the app </a:t>
            </a:r>
          </a:p>
        </p:txBody>
      </p:sp>
      <p:pic>
        <p:nvPicPr>
          <p:cNvPr id="153" name="Screen Shot 2017-06-08 at 3.11.51 PM.png" descr="Screen Shot 2017-06-08 at 3.11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566" y="164592"/>
            <a:ext cx="2302656" cy="300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5994</TotalTime>
  <Words>1355</Words>
  <Application>Microsoft Macintosh PowerPoint</Application>
  <PresentationFormat>Custom</PresentationFormat>
  <Paragraphs>258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</vt:lpstr>
      <vt:lpstr>Calibri Light</vt:lpstr>
      <vt:lpstr>Helvetica</vt:lpstr>
      <vt:lpstr>Helvetica Light</vt:lpstr>
      <vt:lpstr>Helvetica Neue</vt:lpstr>
      <vt:lpstr>Times New Roman</vt:lpstr>
      <vt:lpstr>宋体</vt:lpstr>
      <vt:lpstr>Arial</vt:lpstr>
      <vt:lpstr>Retrospect</vt:lpstr>
      <vt:lpstr>PowerPoint Presentation</vt:lpstr>
      <vt:lpstr>Index</vt:lpstr>
      <vt:lpstr>PowerPoint Presentation</vt:lpstr>
      <vt:lpstr>Our Solution</vt:lpstr>
      <vt:lpstr>Strategic Plane</vt:lpstr>
      <vt:lpstr>PowerPoint Presentation</vt:lpstr>
      <vt:lpstr>Scope Plane</vt:lpstr>
      <vt:lpstr>Scope Plane (contd.)</vt:lpstr>
      <vt:lpstr>Structure Plane</vt:lpstr>
      <vt:lpstr>Skeleton Plane</vt:lpstr>
      <vt:lpstr>Surface Plane</vt:lpstr>
      <vt:lpstr>PowerPoint Presentation</vt:lpstr>
      <vt:lpstr>Information Architecture for Users</vt:lpstr>
      <vt:lpstr>Introducing Doctors workflow</vt:lpstr>
      <vt:lpstr>Information Architecture for Doctors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Usability Testing</vt:lpstr>
      <vt:lpstr>PowerPoint Presentation</vt:lpstr>
      <vt:lpstr>PowerPoint Presentation</vt:lpstr>
      <vt:lpstr>3. A/B Testing</vt:lpstr>
      <vt:lpstr>PowerPoint Presentation</vt:lpstr>
      <vt:lpstr>PowerPoint Presentation</vt:lpstr>
      <vt:lpstr>How likely you will recommend this app to your friend?</vt:lpstr>
      <vt:lpstr>User Feedbacks</vt:lpstr>
      <vt:lpstr>PowerPoint Presentation</vt:lpstr>
      <vt:lpstr>QA Testing -  Selenium</vt:lpstr>
      <vt:lpstr>PowerPoint Presentation</vt:lpstr>
      <vt:lpstr>PowerPoint Presentation</vt:lpstr>
      <vt:lpstr>Reflections</vt:lpstr>
      <vt:lpstr>Thank you !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HealthBuddy</dc:title>
  <cp:lastModifiedBy>Microsoft Office User</cp:lastModifiedBy>
  <cp:revision>139</cp:revision>
  <dcterms:modified xsi:type="dcterms:W3CDTF">2017-06-26T23:51:14Z</dcterms:modified>
</cp:coreProperties>
</file>